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</p:sldIdLst>
  <p:sldSz cx="9144000" cy="5143500" type="screen16x9"/>
  <p:notesSz cx="6858000" cy="9144000"/>
  <p:embeddedFontLst>
    <p:embeddedFont>
      <p:font typeface="Helvetica Neue" panose="020B0604020202020204" charset="0"/>
      <p:regular r:id="rId36"/>
      <p:bold r:id="rId37"/>
      <p:italic r:id="rId38"/>
      <p:boldItalic r:id="rId39"/>
    </p:embeddedFont>
    <p:embeddedFont>
      <p:font typeface="PT Sans Narrow" panose="020B0604020202020204" charset="0"/>
      <p:regular r:id="rId40"/>
      <p:bold r:id="rId41"/>
    </p:embeddedFont>
    <p:embeddedFont>
      <p:font typeface="Roboto Mono" panose="020B0604020202020204" charset="0"/>
      <p:regular r:id="rId42"/>
      <p:bold r:id="rId43"/>
      <p:italic r:id="rId44"/>
      <p:boldItalic r:id="rId45"/>
    </p:embeddedFont>
    <p:embeddedFont>
      <p:font typeface="Open Sans" panose="020B0604020202020204" charset="0"/>
      <p:regular r:id="rId46"/>
      <p:bold r:id="rId47"/>
      <p:italic r:id="rId48"/>
      <p:boldItalic r:id="rId49"/>
    </p:embeddedFont>
    <p:embeddedFont>
      <p:font typeface="Merriweather Sans" panose="020B0604020202020204" charset="0"/>
      <p:regular r:id="rId50"/>
      <p:bold r:id="rId51"/>
      <p:italic r:id="rId52"/>
      <p:boldItalic r:id="rId53"/>
    </p:embeddedFont>
    <p:embeddedFont>
      <p:font typeface="Raleway" panose="020B0604020202020204" charset="0"/>
      <p:regular r:id="rId54"/>
      <p:bold r:id="rId55"/>
      <p:italic r:id="rId56"/>
      <p:boldItalic r:id="rId57"/>
    </p:embeddedFont>
    <p:embeddedFont>
      <p:font typeface="Lato" panose="020B0604020202020204" charset="0"/>
      <p:regular r:id="rId58"/>
      <p:bold r:id="rId59"/>
      <p:italic r:id="rId60"/>
      <p:boldItalic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D82368-CB32-41A8-98A1-BCC17778321D}">
  <a:tblStyle styleId="{BBD82368-CB32-41A8-98A1-BCC17778321D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F81BD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F81BD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F81BD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F81BD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font" Target="fonts/font28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61" Type="http://schemas.openxmlformats.org/officeDocument/2006/relationships/font" Target="fonts/font2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font" Target="fonts/font3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font" Target="fonts/font29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e352a2463_0_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e352a2463_0_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e352a2463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e352a2463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e352a2463_0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e352a2463_0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e352a246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e352a246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e352a2463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e352a2463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e352a2463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e352a2463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e352a2463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e352a2463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e352a2463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e352a2463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e352a2463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e352a2463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e352a2463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e352a2463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e352a24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e352a24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e352a2463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e352a2463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e352a2463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e352a2463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e352a2463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e352a2463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e352a2463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e352a2463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e352a2463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e352a2463_0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e352a2463_0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e352a2463_0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e352a2463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4e352a2463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e352a2463_0_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e352a2463_0_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e352a2463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e352a2463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4e352a2463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4e352a2463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e352a246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e352a246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4e352a246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4e352a246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e352a2463_0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e352a2463_0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4e352a2463_0_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4e352a2463_0_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e352a246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e352a246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e352a246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e352a246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e352a246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e352a246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e352a246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e352a246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e352a246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e352a246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e352a246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e352a246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92969" y="126411"/>
            <a:ext cx="73581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 b="1" i="0" u="none" strike="noStrike" cap="none">
                <a:solidFill>
                  <a:srgbClr val="01000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892969" y="1426518"/>
            <a:ext cx="7358100" cy="30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74650" algn="l" rtl="0">
              <a:spcBef>
                <a:spcPts val="2700"/>
              </a:spcBef>
              <a:spcAft>
                <a:spcPts val="0"/>
              </a:spcAft>
              <a:buClr>
                <a:srgbClr val="01000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rgbClr val="01000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spcBef>
                <a:spcPts val="2700"/>
              </a:spcBef>
              <a:spcAft>
                <a:spcPts val="0"/>
              </a:spcAft>
              <a:buClr>
                <a:srgbClr val="01000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rgbClr val="01000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spcBef>
                <a:spcPts val="2700"/>
              </a:spcBef>
              <a:spcAft>
                <a:spcPts val="0"/>
              </a:spcAft>
              <a:buClr>
                <a:srgbClr val="01000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rgbClr val="01000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spcBef>
                <a:spcPts val="2700"/>
              </a:spcBef>
              <a:spcAft>
                <a:spcPts val="0"/>
              </a:spcAft>
              <a:buClr>
                <a:srgbClr val="01000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rgbClr val="01000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spcBef>
                <a:spcPts val="2700"/>
              </a:spcBef>
              <a:spcAft>
                <a:spcPts val="0"/>
              </a:spcAft>
              <a:buClr>
                <a:srgbClr val="01000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rgbClr val="01000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spcBef>
                <a:spcPts val="27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Merriweather Sans"/>
              <a:buChar char="•"/>
              <a:defRPr sz="2400" b="0" i="0" u="none" strike="noStrike" cap="non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marL="3200400" marR="0" lvl="6" indent="-381000" algn="l" rtl="0">
              <a:spcBef>
                <a:spcPts val="27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Merriweather Sans"/>
              <a:buChar char="•"/>
              <a:defRPr sz="2400" b="0" i="0" u="none" strike="noStrike" cap="non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marL="3657600" marR="0" lvl="7" indent="-381000" algn="l" rtl="0">
              <a:spcBef>
                <a:spcPts val="27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Merriweather Sans"/>
              <a:buChar char="•"/>
              <a:defRPr sz="2400" b="0" i="0" u="none" strike="noStrike" cap="non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marL="4114800" marR="0" lvl="8" indent="-381000" algn="l" rtl="0">
              <a:spcBef>
                <a:spcPts val="27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Merriweather Sans"/>
              <a:buChar char="•"/>
              <a:defRPr sz="2400" b="0" i="0" u="none" strike="noStrike" cap="non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Google Shape;76;p15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" name="Google Shape;77;p15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8" name="Google Shape;78;p15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79" name="Google Shape;79;p15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" name="Google Shape;80;p15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81" name="Google Shape;81;p15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82" name="Google Shape;82;p15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" name="Google Shape;83;p15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84" name="Google Shape;84;p15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sz="54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sz="54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sz="54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sz="54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sz="54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sz="54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sz="54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sz="54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sz="54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" name="Google Shape;113;p2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sz="42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sz="42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sz="42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sz="42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sz="42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sz="42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sz="42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sz="42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sz="42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T Sans Narrow"/>
              <a:buNone/>
              <a:defRPr sz="24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amzn.to/2A16dEY" TargetMode="External"/><Relationship Id="rId3" Type="http://schemas.openxmlformats.org/officeDocument/2006/relationships/hyperlink" Target="http://amzn.to/2A2xKaj" TargetMode="External"/><Relationship Id="rId7" Type="http://schemas.openxmlformats.org/officeDocument/2006/relationships/hyperlink" Target="http://amzn.to/2hzy7l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amzn.to/2FcwkNs" TargetMode="External"/><Relationship Id="rId5" Type="http://schemas.openxmlformats.org/officeDocument/2006/relationships/hyperlink" Target="http://amzn.to/2CYDMFY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s://amzn.to/2QEKMix" TargetMode="External"/><Relationship Id="rId9" Type="http://schemas.openxmlformats.org/officeDocument/2006/relationships/hyperlink" Target="http://amzn.to/2hAPNwP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amzn.to/2A16dEY" TargetMode="External"/><Relationship Id="rId3" Type="http://schemas.openxmlformats.org/officeDocument/2006/relationships/hyperlink" Target="http://amzn.to/2A2xKaj" TargetMode="External"/><Relationship Id="rId7" Type="http://schemas.openxmlformats.org/officeDocument/2006/relationships/hyperlink" Target="http://amzn.to/2hzy7l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amzn.to/2FcwkNs" TargetMode="External"/><Relationship Id="rId5" Type="http://schemas.openxmlformats.org/officeDocument/2006/relationships/hyperlink" Target="http://amzn.to/2CYDMFY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s://amzn.to/2QEKMix" TargetMode="External"/><Relationship Id="rId9" Type="http://schemas.openxmlformats.org/officeDocument/2006/relationships/hyperlink" Target="http://amzn.to/2hAPNwP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amzn.to/2A16dEY" TargetMode="External"/><Relationship Id="rId3" Type="http://schemas.openxmlformats.org/officeDocument/2006/relationships/hyperlink" Target="http://amzn.to/2A2xKaj" TargetMode="External"/><Relationship Id="rId7" Type="http://schemas.openxmlformats.org/officeDocument/2006/relationships/hyperlink" Target="http://amzn.to/2hzy7l8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amzn.to/2FcwkNs" TargetMode="External"/><Relationship Id="rId5" Type="http://schemas.openxmlformats.org/officeDocument/2006/relationships/hyperlink" Target="http://amzn.to/2CYDMFY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s://amzn.to/2QEKMix" TargetMode="External"/><Relationship Id="rId9" Type="http://schemas.openxmlformats.org/officeDocument/2006/relationships/hyperlink" Target="http://amzn.to/2hAPNwP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ontchangethislink.peardeckmagic.zone?eyJ0eXBlIjoiZ29vZ2xlLXNsaWRlcy1hZGRvbi1yZXNwb25zZS1mb290ZXIiLCJsYXN0RWRpdGVkQnkiOiIxMDQ1MzgxNDQxNzAwMTYwMjkyMzciLCJwcmVzZW50YXRpb25JZCI6IjFwZ1VBRUlXU3ZZTlBnb3BPZWNYYkFVRHIzNWVKcEFtU2VOc2Nnc3o3THhRIiwiY29udGVudElkIjoiY3VzdG9tLXJlc3BvbnNlLWZyZWVSZXNwb25zZS10ZXh0Iiwic2xpZGVJZCI6Imc0NTYwODk3M2I5XzBfMSIsImNvbnRlbnRJbnN0YW5jZUlkIjoiMXBnVUFFSVdTdllOUGdvcE9lY1hiQVVEcjM1ZUpwQW1TZU5zY2dzejdMeFEvMzVkZDEwYWEtNzYyMy00YzIzLTg4ZDUtNjU1OTcyOGRhNDAxIn0=pearId=magic-pear-metadata-identifie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ontchangethislink.peardeckmagic.zone?eyJ0eXBlIjoiZ29vZ2xlLXNsaWRlcy1hZGRvbi1yZXNwb25zZS1mb290ZXIiLCJsYXN0RWRpdGVkQnkiOiIxMDQ1MzgxNDQxNzAwMTYwMjkyMzciLCJwcmVzZW50YXRpb25JZCI6IjFwZ1VBRUlXU3ZZTlBnb3BPZWNYYkFVRHIzNWVKcEFtU2VOc2Nnc3o3THhRIiwiY29udGVudElkIjoiY3VzdG9tLXJlc3BvbnNlLWZyZWVSZXNwb25zZS10ZXh0Iiwic2xpZGVJZCI6Imc0NTYwODk3M2I5XzBfMSIsImNvbnRlbnRJbnN0YW5jZUlkIjoiMXBnVUFFSVdTdllOUGdvcE9lY1hiQVVEcjM1ZUpwQW1TZU5zY2dzejdMeFEvMzVkZDEwYWEtNzYyMy00YzIzLTg4ZDUtNjU1OTcyOGRhNDAxIn0=pearId=magic-pear-metadata-identifie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ontchangethislink.peardeckmagic.zone?eyJ0eXBlIjoiZ29vZ2xlLXNsaWRlcy1hZGRvbi1yZXNwb25zZS1mb290ZXIiLCJsYXN0RWRpdGVkQnkiOiIxMDQ1MzgxNDQxNzAwMTYwMjkyMzciLCJwcmVzZW50YXRpb25JZCI6IjFwZ1VBRUlXU3ZZTlBnb3BPZWNYYkFVRHIzNWVKcEFtU2VOc2Nnc3o3THhRIiwiY29udGVudElkIjoiY3VzdG9tLXJlc3BvbnNlLWZyZWVSZXNwb25zZS10ZXh0Iiwic2xpZGVJZCI6Imc0NTYwODk3M2I5XzBfMSIsImNvbnRlbnRJbnN0YW5jZUlkIjoiMXBnVUFFSVdTdllOUGdvcE9lY1hiQVVEcjM1ZUpwQW1TZU5zY2dzejdMeFEvMzVkZDEwYWEtNzYyMy00YzIzLTg4ZDUtNjU1OTcyOGRhNDAxIn0=pearId=magic-pear-metadata-identifie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ontchangethislink.peardeckmagic.zone?eyJ0eXBlIjoiZ29vZ2xlLXNsaWRlcy1hZGRvbi1yZXNwb25zZS1mb290ZXIiLCJsYXN0RWRpdGVkQnkiOiIxMDQ1MzgxNDQxNzAwMTYwMjkyMzciLCJwcmVzZW50YXRpb25JZCI6IjFwZ1VBRUlXU3ZZTlBnb3BPZWNYYkFVRHIzNWVKcEFtU2VOc2Nnc3o3THhRIiwiY29udGVudElkIjoiY3VzdG9tLXJlc3BvbnNlLWZyZWVSZXNwb25zZS10ZXh0Iiwic2xpZGVJZCI6Imc0NTYwODk3M2I5XzBfMSIsImNvbnRlbnRJbnN0YW5jZUlkIjoiMXBnVUFFSVdTdllOUGdvcE9lY1hiQVVEcjM1ZUpwQW1TZU5zY2dzejdMeFEvMzVkZDEwYWEtNzYyMy00YzIzLTg4ZDUtNjU1OTcyOGRhNDAxIn0=pearId=magic-pear-metadata-identifier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ontchangethislink.peardeckmagic.zone?eyJ0eXBlIjoiZ29vZ2xlLXNsaWRlcy1hZGRvbi1yZXNwb25zZS1mb290ZXIiLCJsYXN0RWRpdGVkQnkiOiIxMDQ1MzgxNDQxNzAwMTYwMjkyMzciLCJwcmVzZW50YXRpb25JZCI6IjFwZ1VBRUlXU3ZZTlBnb3BPZWNYYkFVRHIzNWVKcEFtU2VOc2Nnc3o3THhRIiwiY29udGVudElkIjoiY3VzdG9tLXJlc3BvbnNlLWZyZWVSZXNwb25zZS10ZXh0Iiwic2xpZGVJZCI6Imc0NTYwODk3M2I5XzBfMSIsImNvbnRlbnRJbnN0YW5jZUlkIjoiMXBnVUFFSVdTdllOUGdvcE9lY1hiQVVEcjM1ZUpwQW1TZU5zY2dzejdMeFEvMzVkZDEwYWEtNzYyMy00YzIzLTg4ZDUtNjU1OTcyOGRhNDAxIn0=pearId=magic-pear-metadata-identifier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ontchangethislink.peardeckmagic.zone?eyJ0eXBlIjoiZ29vZ2xlLXNsaWRlcy1hZGRvbi1yZXNwb25zZS1mb290ZXIiLCJsYXN0RWRpdGVkQnkiOiIxMDQ1MzgxNDQxNzAwMTYwMjkyMzciLCJwcmVzZW50YXRpb25JZCI6IjFwZ1VBRUlXU3ZZTlBnb3BPZWNYYkFVRHIzNWVKcEFtU2VOc2Nnc3o3THhRIiwiY29udGVudElkIjoiY3VzdG9tLXJlc3BvbnNlLW11bHRpcGxlQ2hvaWNlIiwic2xpZGVJZCI6Imc0NTYzMmYyZTdhXzBfMTcxIiwiY29udGVudEluc3RhbmNlSWQiOiIxcGdVQUVJV1N2WU5QZ29wT2VjWGJBVURyMzVlSnBBbVNlTnNjZ3N6N0x4US80YzVlZDZkNy03MjhhLTQ2ZWQtODA3Yi03MjQ2YTlkMjJhODcifQ==pearId=magic-pear-metadata-identifier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ontchangethislink.peardeckmagic.zone?eyJ0eXBlIjoiZ29vZ2xlLXNsaWRlcy1hZGRvbi1yZXNwb25zZS1mb290ZXIiLCJsYXN0RWRpdGVkQnkiOiIxMDQ1MzgxNDQxNzAwMTYwMjkyMzciLCJwcmVzZW50YXRpb25JZCI6IjFwZ1VBRUlXU3ZZTlBnb3BPZWNYYkFVRHIzNWVKcEFtU2VOc2Nnc3o3THhRIiwiY29udGVudElkIjoiY3VzdG9tLXJlc3BvbnNlLW11bHRpcGxlQ2hvaWNlIiwic2xpZGVJZCI6Imc0NTVmYjdiYjQ1XzBfMTgiLCJjb250ZW50SW5zdGFuY2VJZCI6IjFwZ1VBRUlXU3ZZTlBnb3BPZWNYYkFVRHIzNWVKcEFtU2VOc2Nnc3o3THhRLzQzMWU3ZDZiLTc3NGYtNDk5Mi1hOWY2LWZjNmEwODQzZDJiMCJ9pearId=magic-pear-metadata-identifier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dontchangethislink.peardeckmagic.zone?eyJ0eXBlIjoiZ29vZ2xlLXNsaWRlcy1hZGRvbi1yZXNwb25zZS1mb290ZXIiLCJsYXN0RWRpdGVkQnkiOiIxMDQ1MzgxNDQxNzAwMTYwMjkyMzciLCJwcmVzZW50YXRpb25JZCI6IjFwZ1VBRUlXU3ZZTlBnb3BPZWNYYkFVRHIzNWVKcEFtU2VOc2Nnc3o3THhRIiwiY29udGVudElkIjoiY3VzdG9tLXJlc3BvbnNlLW11bHRpcGxlQ2hvaWNlIiwic2xpZGVJZCI6Imc0NTVmYjdiYjQ1XzBfNDIiLCJjb250ZW50SW5zdGFuY2VJZCI6IjFwZ1VBRUlXU3ZZTlBnb3BPZWNYYkFVRHIzNWVKcEFtU2VOc2Nnc3o3THhRLzg2MmE0Mjg2LTkzNzgtNGY0YS05MDg4LTU4YTJiZTRmM2U1OSJ9pearId=magic-pear-metadata-identifier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dontchangethislink.peardeckmagic.zone?eyJ0eXBlIjoiZ29vZ2xlLXNsaWRlcy1hZGRvbi1yZXNwb25zZS1mb290ZXIiLCJsYXN0RWRpdGVkQnkiOiIxMTQ2NTE0MDU0ODY5MDE5OTUwMTAiLCJwcmVzZW50YXRpb25JZCI6IjFHWUZyVWpMWmxRQmNXUXlYaVFzc21kcUU4Ri1KdS12aUpiYXZXWlNTUFRRIiwiY29udGVudElkIjoiY3VzdG9tLXJlc3BvbnNlLWZyZWVSZXNwb25zZS10ZXh0Iiwic2xpZGVJZCI6Imc0ZTM1MmEyNDYzXzBfMjkiLCJjb250ZW50SW5zdGFuY2VJZCI6IjFHWUZyVWpMWmxRQmNXUXlYaVFzc21kcUU4Ri1KdS12aUpiYXZXWlNTUFRRLzc3ZDk1Yjk4LTMwZTItNDg1ZC1iOTZmLTA4ZWM3YzE4NDY1ZiJ9pearId=magic-pear-metadata-identifie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ctrTitle"/>
          </p:nvPr>
        </p:nvSpPr>
        <p:spPr>
          <a:xfrm>
            <a:off x="71450" y="1781538"/>
            <a:ext cx="3367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Genetics</a:t>
            </a:r>
            <a:endParaRPr sz="4000"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1041800" y="2682000"/>
            <a:ext cx="14265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 6 </a:t>
            </a:r>
            <a:endParaRPr/>
          </a:p>
        </p:txBody>
      </p:sp>
      <p:pic>
        <p:nvPicPr>
          <p:cNvPr id="134" name="Google Shape;1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250" y="441975"/>
            <a:ext cx="4299850" cy="430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Cookie Recipe</a:t>
            </a:r>
            <a:endParaRPr/>
          </a:p>
        </p:txBody>
      </p:sp>
      <p:sp>
        <p:nvSpPr>
          <p:cNvPr id="195" name="Google Shape;195;p35"/>
          <p:cNvSpPr txBox="1"/>
          <p:nvPr/>
        </p:nvSpPr>
        <p:spPr>
          <a:xfrm>
            <a:off x="181675" y="1332475"/>
            <a:ext cx="3000000" cy="3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Ingredients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cup salted butter* softened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cup white (granulated) sugar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cup </a:t>
            </a:r>
            <a:r>
              <a:rPr lang="en" sz="1200" u="sng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light brown sugar</a:t>
            </a: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packed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tsp </a:t>
            </a:r>
            <a:r>
              <a:rPr lang="en" sz="1200" u="sng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pure vanilla extract</a:t>
            </a:r>
            <a:endParaRPr sz="1200" u="sng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  <a:hlinkClick r:id="rId4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large eggs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cups </a:t>
            </a:r>
            <a:r>
              <a:rPr lang="en" sz="1200" u="sng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all-purpose flour</a:t>
            </a:r>
            <a:endParaRPr sz="1200" u="sng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  <a:hlinkClick r:id="rId5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tsp </a:t>
            </a:r>
            <a:r>
              <a:rPr lang="en" sz="1200" u="sng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baking soda</a:t>
            </a:r>
            <a:endParaRPr sz="1200" u="sng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  <a:hlinkClick r:id="rId6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½ tsp </a:t>
            </a:r>
            <a:r>
              <a:rPr lang="en" sz="1200" u="sng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baking powder</a:t>
            </a:r>
            <a:endParaRPr sz="1200" u="sng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  <a:hlinkClick r:id="rId7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tsp </a:t>
            </a:r>
            <a:r>
              <a:rPr lang="en" sz="1200" u="sng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sea salt</a:t>
            </a:r>
            <a:endParaRPr sz="1200" u="sng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  <a:hlinkClick r:id="rId8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cups </a:t>
            </a:r>
            <a:r>
              <a:rPr lang="en" sz="1200" u="sng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chocolate chips</a:t>
            </a: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(or chunks, or chopped chocolate)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35"/>
          <p:cNvSpPr txBox="1"/>
          <p:nvPr/>
        </p:nvSpPr>
        <p:spPr>
          <a:xfrm>
            <a:off x="3181675" y="1332475"/>
            <a:ext cx="6096300" cy="3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Instructions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620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AutoNum type="arabicPeriod"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Preheat oven to 375 degrees F. Line a baking pan with parchment paper and set aside.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620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AutoNum type="arabicPeriod"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a separate bowl mix flour, baking soda, salt, baking powder. Set aside.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620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AutoNum type="arabicPeriod"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Cream together butter and sugars until combined.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620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AutoNum type="arabicPeriod"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Beat in eggs and vanilla until fluffy.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620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AutoNum type="arabicPeriod"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Mix in the dry ingredients until combined.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620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AutoNum type="arabicPeriod"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12 oz package of chocolate chips and mix well.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620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AutoNum type="arabicPeriod"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Roll 3 TBS of dough at a time into balls and place them evenly spaced on your prepared cookie sheets. (alternately, use a small cookie scoop to make your cookies)!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620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AutoNum type="arabicPeriod"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Bake in preheated oven for approximately 8-10 minutes. Take them out when they are just BARELY starting to turn brown.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620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AutoNum type="arabicPeriod"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 them sit on the baking pan for 2 minutes before removing to cooling rack.</a:t>
            </a:r>
            <a:endParaRPr sz="1200"/>
          </a:p>
        </p:txBody>
      </p:sp>
      <p:pic>
        <p:nvPicPr>
          <p:cNvPr id="197" name="Google Shape;197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24200" y="0"/>
            <a:ext cx="1719800" cy="17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Cookie Recipe Mutation</a:t>
            </a:r>
            <a:endParaRPr/>
          </a:p>
        </p:txBody>
      </p:sp>
      <p:sp>
        <p:nvSpPr>
          <p:cNvPr id="203" name="Google Shape;203;p36"/>
          <p:cNvSpPr txBox="1"/>
          <p:nvPr/>
        </p:nvSpPr>
        <p:spPr>
          <a:xfrm>
            <a:off x="181675" y="1332475"/>
            <a:ext cx="3000000" cy="3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Ingredients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cup salted butter* softened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cup white (granulated) sugar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cup </a:t>
            </a:r>
            <a:r>
              <a:rPr lang="en" sz="1200" u="sng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light brown sugar</a:t>
            </a: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packed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tsp </a:t>
            </a:r>
            <a:r>
              <a:rPr lang="en" sz="1200" u="sng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pure vanilla extract</a:t>
            </a:r>
            <a:endParaRPr sz="1200" u="sng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  <a:hlinkClick r:id="rId4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large eggs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cups </a:t>
            </a:r>
            <a:r>
              <a:rPr lang="en" sz="1200" u="sng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all-purpose flour</a:t>
            </a:r>
            <a:endParaRPr sz="1200" u="sng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  <a:hlinkClick r:id="rId5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tsp </a:t>
            </a:r>
            <a:r>
              <a:rPr lang="en" sz="1200" u="sng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baking soda</a:t>
            </a:r>
            <a:endParaRPr sz="1200" u="sng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  <a:hlinkClick r:id="rId6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½ tsp </a:t>
            </a:r>
            <a:r>
              <a:rPr lang="en" sz="1200" u="sng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baking powder</a:t>
            </a:r>
            <a:endParaRPr sz="1200" u="sng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  <a:hlinkClick r:id="rId7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tsp </a:t>
            </a:r>
            <a:r>
              <a:rPr lang="en" sz="1200" u="sng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sea salt</a:t>
            </a:r>
            <a:endParaRPr sz="1200" u="sng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  <a:hlinkClick r:id="rId8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cups </a:t>
            </a:r>
            <a:r>
              <a:rPr lang="en" sz="1200" u="sng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chocolate chips</a:t>
            </a: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(or chunks, or chopped chocolate)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Google Shape;204;p36"/>
          <p:cNvSpPr txBox="1"/>
          <p:nvPr/>
        </p:nvSpPr>
        <p:spPr>
          <a:xfrm>
            <a:off x="3181675" y="1332475"/>
            <a:ext cx="6096300" cy="3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Instructions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620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AutoNum type="arabicPeriod"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Preheat oven to 375 degrees F. Line a baking pan with parchment paper and set aside.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620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AutoNum type="arabicPeriod"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a separate bowl mix flour, baking soda, salt, baking powder. Set aside.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620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AutoNum type="arabicPeriod"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Cream together butter and sugars until combined.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620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AutoNum type="arabicPeriod"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Beat in eggs and vanilla until fluffy.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620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AutoNum type="arabicPeriod"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Mix in the dry ingredients until combined.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620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AutoNum type="arabicPeriod"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12 oz package of chocolate chips and mix well.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620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AutoNum type="arabicPeriod"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Roll 3 TBS of dough at a time into balls and place them evenly spaced on your prepared cookie sheets. (alternately, use a small cookie scoop to make your cookies)!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620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AutoNum type="arabicPeriod"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Bake in preheated oven for approximately </a:t>
            </a:r>
            <a:r>
              <a:rPr lang="en" sz="1200" b="1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-10 minutes. Take them out when they are just BARELY starting to turn brown.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620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AutoNum type="arabicPeriod"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 them sit on the baking pan for 2 minutes before removing to cooling rack.</a:t>
            </a:r>
            <a:endParaRPr sz="1200"/>
          </a:p>
        </p:txBody>
      </p:sp>
      <p:pic>
        <p:nvPicPr>
          <p:cNvPr id="205" name="Google Shape;205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24200" y="0"/>
            <a:ext cx="1719800" cy="17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Cookie Recipe Mutation</a:t>
            </a:r>
            <a:endParaRPr/>
          </a:p>
        </p:txBody>
      </p:sp>
      <p:sp>
        <p:nvSpPr>
          <p:cNvPr id="211" name="Google Shape;211;p37"/>
          <p:cNvSpPr txBox="1"/>
          <p:nvPr/>
        </p:nvSpPr>
        <p:spPr>
          <a:xfrm>
            <a:off x="181675" y="1332475"/>
            <a:ext cx="3000000" cy="3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Ingredients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cup salted butter* softened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cup white (granulated) sugar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cup </a:t>
            </a:r>
            <a:r>
              <a:rPr lang="en" sz="1200" u="sng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light brown sugar</a:t>
            </a: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packed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tsp </a:t>
            </a:r>
            <a:r>
              <a:rPr lang="en" sz="1200" u="sng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pure vanilla extract</a:t>
            </a:r>
            <a:endParaRPr sz="1200" u="sng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  <a:hlinkClick r:id="rId4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large eggs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cups </a:t>
            </a:r>
            <a:r>
              <a:rPr lang="en" sz="1200" u="sng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all-purpose flour</a:t>
            </a:r>
            <a:endParaRPr sz="1200" u="sng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  <a:hlinkClick r:id="rId5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tsp </a:t>
            </a:r>
            <a:r>
              <a:rPr lang="en" sz="1200" u="sng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baking soda</a:t>
            </a:r>
            <a:endParaRPr sz="1200" u="sng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  <a:hlinkClick r:id="rId6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½ tsp </a:t>
            </a:r>
            <a:r>
              <a:rPr lang="en" sz="1200" u="sng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baking powder</a:t>
            </a:r>
            <a:endParaRPr sz="1200" u="sng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  <a:hlinkClick r:id="rId7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tsp </a:t>
            </a:r>
            <a:r>
              <a:rPr lang="en" sz="1200" u="sng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sea salt</a:t>
            </a:r>
            <a:endParaRPr sz="1200" u="sng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  <a:hlinkClick r:id="rId8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cups </a:t>
            </a:r>
            <a:r>
              <a:rPr lang="en" sz="1200" u="sng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chocolate chips</a:t>
            </a: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(or chunks, or chopped chocolate)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" name="Google Shape;212;p37"/>
          <p:cNvSpPr txBox="1"/>
          <p:nvPr/>
        </p:nvSpPr>
        <p:spPr>
          <a:xfrm>
            <a:off x="3181675" y="1332475"/>
            <a:ext cx="6096300" cy="3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Instructions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620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AutoNum type="arabicPeriod"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Preheat oven to </a:t>
            </a:r>
            <a:r>
              <a:rPr lang="en" sz="1200" b="1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675</a:t>
            </a: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degrees F. Line a baking pan with parchment paper and set aside.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620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AutoNum type="arabicPeriod"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a separate bowl mix flour, baking soda, salt, baking powder. Set aside.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620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AutoNum type="arabicPeriod"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Cream together butter and sugars until combined.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620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AutoNum type="arabicPeriod"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Beat in eggs and vanilla until fluffy.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620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AutoNum type="arabicPeriod"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Mix in the dry ingredients until combined.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620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AutoNum type="arabicPeriod"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12 oz package of chocolate chips and mix well.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620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AutoNum type="arabicPeriod"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Roll 3 TBS of dough at a time into balls and place them evenly spaced on your prepared cookie sheets. (alternately, use a small cookie scoop to make your cookies)!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620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AutoNum type="arabicPeriod"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Bake in preheated oven for approximately 8 - 10 minutes. Take them out when they are just BARELY starting to turn brown.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620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AutoNum type="arabicPeriod"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 them sit on the baking pan for 2 minutes before removing to cooling rack.</a:t>
            </a:r>
            <a:endParaRPr sz="1200"/>
          </a:p>
        </p:txBody>
      </p:sp>
      <p:pic>
        <p:nvPicPr>
          <p:cNvPr id="213" name="Google Shape;213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24200" y="0"/>
            <a:ext cx="1719800" cy="17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Effects of Mutations</a:t>
            </a:r>
            <a:endParaRPr/>
          </a:p>
        </p:txBody>
      </p:sp>
      <p:sp>
        <p:nvSpPr>
          <p:cNvPr id="219" name="Google Shape;219;p38"/>
          <p:cNvSpPr txBox="1">
            <a:spLocks noGrp="1"/>
          </p:cNvSpPr>
          <p:nvPr>
            <p:ph type="body" idx="1"/>
          </p:nvPr>
        </p:nvSpPr>
        <p:spPr>
          <a:xfrm>
            <a:off x="4781505" y="1595775"/>
            <a:ext cx="39501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Some mutations can produce </a:t>
            </a:r>
            <a:r>
              <a:rPr lang="en" b="1" u="sng"/>
              <a:t>beneficial</a:t>
            </a:r>
            <a:r>
              <a:rPr lang="en" b="1"/>
              <a:t> </a:t>
            </a:r>
            <a:r>
              <a:rPr lang="en"/>
              <a:t>variations</a:t>
            </a:r>
            <a:endParaRPr/>
          </a:p>
        </p:txBody>
      </p:sp>
      <p:pic>
        <p:nvPicPr>
          <p:cNvPr id="220" name="Google Shape;22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263" y="1824075"/>
            <a:ext cx="3797775" cy="22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 the following message.</a:t>
            </a:r>
            <a:br>
              <a:rPr lang="en"/>
            </a:br>
            <a:endParaRPr/>
          </a:p>
        </p:txBody>
      </p:sp>
      <p:sp>
        <p:nvSpPr>
          <p:cNvPr id="226" name="Google Shape;226;p39"/>
          <p:cNvSpPr txBox="1"/>
          <p:nvPr/>
        </p:nvSpPr>
        <p:spPr>
          <a:xfrm>
            <a:off x="0" y="1316250"/>
            <a:ext cx="5525100" cy="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B0F0"/>
                </a:solidFill>
                <a:latin typeface="Roboto Mono"/>
                <a:ea typeface="Roboto Mono"/>
                <a:cs typeface="Roboto Mono"/>
                <a:sym typeface="Roboto Mono"/>
              </a:rPr>
              <a:t>C G C G G C C A T G T C</a:t>
            </a:r>
            <a:endParaRPr sz="3000">
              <a:solidFill>
                <a:srgbClr val="88888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3000" b="1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7" name="Google Shape;227;p39"/>
          <p:cNvSpPr txBox="1"/>
          <p:nvPr/>
        </p:nvSpPr>
        <p:spPr>
          <a:xfrm>
            <a:off x="0" y="1769650"/>
            <a:ext cx="5525100" cy="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G C G C C G G U A C A G</a:t>
            </a:r>
            <a:endParaRPr sz="30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3000" b="1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228" name="Google Shape;228;p39"/>
          <p:cNvGraphicFramePr/>
          <p:nvPr/>
        </p:nvGraphicFramePr>
        <p:xfrm>
          <a:off x="5802300" y="531450"/>
          <a:ext cx="3276600" cy="4114890"/>
        </p:xfrm>
        <a:graphic>
          <a:graphicData uri="http://schemas.openxmlformats.org/drawingml/2006/table">
            <a:tbl>
              <a:tblPr firstRow="1" bandRow="1">
                <a:noFill/>
                <a:tableStyleId>{BBD82368-CB32-41A8-98A1-BCC17778321D}</a:tableStyleId>
              </a:tblPr>
              <a:tblGrid>
                <a:gridCol w="170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u="none" strike="noStrike" cap="none"/>
                        <a:t>Codon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Codes for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AAA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 cat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AUC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ate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CAG/ CAC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brown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CCG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dog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GUA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is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GCG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my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UGG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old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UGA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STOP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229" name="Google Shape;229;p39"/>
          <p:cNvGrpSpPr/>
          <p:nvPr/>
        </p:nvGrpSpPr>
        <p:grpSpPr>
          <a:xfrm>
            <a:off x="76200" y="1775500"/>
            <a:ext cx="5376900" cy="563700"/>
            <a:chOff x="76200" y="1775500"/>
            <a:chExt cx="5376900" cy="563700"/>
          </a:xfrm>
        </p:grpSpPr>
        <p:sp>
          <p:nvSpPr>
            <p:cNvPr id="230" name="Google Shape;230;p39"/>
            <p:cNvSpPr/>
            <p:nvPr/>
          </p:nvSpPr>
          <p:spPr>
            <a:xfrm>
              <a:off x="76200" y="1775500"/>
              <a:ext cx="1278600" cy="56370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9"/>
            <p:cNvSpPr/>
            <p:nvPr/>
          </p:nvSpPr>
          <p:spPr>
            <a:xfrm>
              <a:off x="1354800" y="1775500"/>
              <a:ext cx="1355100" cy="56370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9"/>
            <p:cNvSpPr/>
            <p:nvPr/>
          </p:nvSpPr>
          <p:spPr>
            <a:xfrm>
              <a:off x="2726400" y="1775500"/>
              <a:ext cx="1355100" cy="56370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9"/>
            <p:cNvSpPr/>
            <p:nvPr/>
          </p:nvSpPr>
          <p:spPr>
            <a:xfrm>
              <a:off x="4098000" y="1775500"/>
              <a:ext cx="1355100" cy="56370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39"/>
          <p:cNvSpPr txBox="1"/>
          <p:nvPr/>
        </p:nvSpPr>
        <p:spPr>
          <a:xfrm>
            <a:off x="846575" y="2869575"/>
            <a:ext cx="4419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 dog is brown</a:t>
            </a:r>
            <a:endParaRPr sz="3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>
            <a:spLocks noGrp="1"/>
          </p:cNvSpPr>
          <p:nvPr>
            <p:ph type="title"/>
          </p:nvPr>
        </p:nvSpPr>
        <p:spPr>
          <a:xfrm>
            <a:off x="311700" y="635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 the following message.</a:t>
            </a:r>
            <a:br>
              <a:rPr lang="en"/>
            </a:br>
            <a:endParaRPr/>
          </a:p>
        </p:txBody>
      </p:sp>
      <p:sp>
        <p:nvSpPr>
          <p:cNvPr id="250" name="Google Shape;250;p41"/>
          <p:cNvSpPr txBox="1"/>
          <p:nvPr/>
        </p:nvSpPr>
        <p:spPr>
          <a:xfrm>
            <a:off x="159250" y="678075"/>
            <a:ext cx="5525100" cy="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B0F0"/>
                </a:solidFill>
                <a:latin typeface="Roboto Mono"/>
                <a:ea typeface="Roboto Mono"/>
                <a:cs typeface="Roboto Mono"/>
                <a:sym typeface="Roboto Mono"/>
              </a:rPr>
              <a:t>C G C G G C C A T G T C</a:t>
            </a:r>
            <a:endParaRPr sz="3000">
              <a:solidFill>
                <a:srgbClr val="88888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3000" b="1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251" name="Google Shape;251;p41"/>
          <p:cNvGraphicFramePr/>
          <p:nvPr/>
        </p:nvGraphicFramePr>
        <p:xfrm>
          <a:off x="5802300" y="455250"/>
          <a:ext cx="3276600" cy="4114890"/>
        </p:xfrm>
        <a:graphic>
          <a:graphicData uri="http://schemas.openxmlformats.org/drawingml/2006/table">
            <a:tbl>
              <a:tblPr firstRow="1" bandRow="1">
                <a:noFill/>
                <a:tableStyleId>{BBD82368-CB32-41A8-98A1-BCC17778321D}</a:tableStyleId>
              </a:tblPr>
              <a:tblGrid>
                <a:gridCol w="170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u="none" strike="noStrike" cap="none"/>
                        <a:t>Codon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Codes for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AAA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 cat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AUC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ate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CAG/ CAC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brown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CCG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dog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GUA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is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GCG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my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UGG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old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UGA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STOP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2" name="Google Shape;252;p41"/>
          <p:cNvSpPr txBox="1"/>
          <p:nvPr/>
        </p:nvSpPr>
        <p:spPr>
          <a:xfrm>
            <a:off x="12600" y="1209650"/>
            <a:ext cx="5282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Change your code based on your assigned group and decode again.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B45F0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41">
            <a:hlinkClick r:id="rId3"/>
          </p:cNvPr>
          <p:cNvSpPr/>
          <p:nvPr/>
        </p:nvSpPr>
        <p:spPr>
          <a:xfrm>
            <a:off x="0" y="51308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41"/>
          <p:cNvSpPr txBox="1"/>
          <p:nvPr/>
        </p:nvSpPr>
        <p:spPr>
          <a:xfrm>
            <a:off x="12600" y="1894925"/>
            <a:ext cx="52026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Group 1 -   Change the last C to a G.</a:t>
            </a:r>
            <a:endParaRPr/>
          </a:p>
        </p:txBody>
      </p:sp>
      <p:sp>
        <p:nvSpPr>
          <p:cNvPr id="255" name="Google Shape;255;p41"/>
          <p:cNvSpPr txBox="1"/>
          <p:nvPr/>
        </p:nvSpPr>
        <p:spPr>
          <a:xfrm>
            <a:off x="1219650" y="3907600"/>
            <a:ext cx="26328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 dog is brown </a:t>
            </a:r>
            <a:endParaRPr sz="2400"/>
          </a:p>
        </p:txBody>
      </p:sp>
      <p:sp>
        <p:nvSpPr>
          <p:cNvPr id="256" name="Google Shape;256;p41"/>
          <p:cNvSpPr txBox="1"/>
          <p:nvPr/>
        </p:nvSpPr>
        <p:spPr>
          <a:xfrm>
            <a:off x="12600" y="2355725"/>
            <a:ext cx="5525100" cy="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B0F0"/>
                </a:solidFill>
                <a:latin typeface="Roboto Mono"/>
                <a:ea typeface="Roboto Mono"/>
                <a:cs typeface="Roboto Mono"/>
                <a:sym typeface="Roboto Mono"/>
              </a:rPr>
              <a:t>C G C G G C C A T G T </a:t>
            </a:r>
            <a:r>
              <a:rPr lang="en" sz="3000" b="1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endParaRPr sz="3000">
              <a:solidFill>
                <a:srgbClr val="CC412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3000" b="1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7" name="Google Shape;257;p41"/>
          <p:cNvSpPr txBox="1"/>
          <p:nvPr/>
        </p:nvSpPr>
        <p:spPr>
          <a:xfrm>
            <a:off x="12600" y="3010675"/>
            <a:ext cx="5525100" cy="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G C G C C G G U A C A</a:t>
            </a:r>
            <a:r>
              <a:rPr lang="en" sz="3000" b="1">
                <a:solidFill>
                  <a:srgbClr val="00B0F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3000" b="1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en" sz="3000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3000" b="1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258" name="Google Shape;258;p41"/>
          <p:cNvGrpSpPr/>
          <p:nvPr/>
        </p:nvGrpSpPr>
        <p:grpSpPr>
          <a:xfrm>
            <a:off x="86700" y="3010675"/>
            <a:ext cx="5376900" cy="563700"/>
            <a:chOff x="76200" y="1775500"/>
            <a:chExt cx="5376900" cy="563700"/>
          </a:xfrm>
        </p:grpSpPr>
        <p:sp>
          <p:nvSpPr>
            <p:cNvPr id="259" name="Google Shape;259;p41"/>
            <p:cNvSpPr/>
            <p:nvPr/>
          </p:nvSpPr>
          <p:spPr>
            <a:xfrm>
              <a:off x="76200" y="1775500"/>
              <a:ext cx="1278600" cy="56370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1"/>
            <p:cNvSpPr/>
            <p:nvPr/>
          </p:nvSpPr>
          <p:spPr>
            <a:xfrm>
              <a:off x="1354800" y="1775500"/>
              <a:ext cx="1355100" cy="56370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1"/>
            <p:cNvSpPr/>
            <p:nvPr/>
          </p:nvSpPr>
          <p:spPr>
            <a:xfrm>
              <a:off x="2726400" y="1775500"/>
              <a:ext cx="1355100" cy="56370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1"/>
            <p:cNvSpPr/>
            <p:nvPr/>
          </p:nvSpPr>
          <p:spPr>
            <a:xfrm>
              <a:off x="4098000" y="1775500"/>
              <a:ext cx="1355100" cy="56370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311700" y="635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 the following message.</a:t>
            </a:r>
            <a:br>
              <a:rPr lang="en"/>
            </a:br>
            <a:endParaRPr/>
          </a:p>
        </p:txBody>
      </p:sp>
      <p:sp>
        <p:nvSpPr>
          <p:cNvPr id="268" name="Google Shape;268;p42"/>
          <p:cNvSpPr txBox="1"/>
          <p:nvPr/>
        </p:nvSpPr>
        <p:spPr>
          <a:xfrm>
            <a:off x="159250" y="678075"/>
            <a:ext cx="5525100" cy="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B0F0"/>
                </a:solidFill>
                <a:latin typeface="Roboto Mono"/>
                <a:ea typeface="Roboto Mono"/>
                <a:cs typeface="Roboto Mono"/>
                <a:sym typeface="Roboto Mono"/>
              </a:rPr>
              <a:t>C G C G G C C A T G T C</a:t>
            </a:r>
            <a:endParaRPr sz="3000">
              <a:solidFill>
                <a:srgbClr val="88888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3000" b="1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269" name="Google Shape;269;p42"/>
          <p:cNvGraphicFramePr/>
          <p:nvPr/>
        </p:nvGraphicFramePr>
        <p:xfrm>
          <a:off x="5802300" y="455250"/>
          <a:ext cx="3276600" cy="4114890"/>
        </p:xfrm>
        <a:graphic>
          <a:graphicData uri="http://schemas.openxmlformats.org/drawingml/2006/table">
            <a:tbl>
              <a:tblPr firstRow="1" bandRow="1">
                <a:noFill/>
                <a:tableStyleId>{BBD82368-CB32-41A8-98A1-BCC17778321D}</a:tableStyleId>
              </a:tblPr>
              <a:tblGrid>
                <a:gridCol w="170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u="none" strike="noStrike" cap="none"/>
                        <a:t>Codon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Codes for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AAA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 cat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AUC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ate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CAG/ CAC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brown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CCG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dog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GUA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is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GCG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my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UGG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old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UGA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STOP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70" name="Google Shape;270;p42"/>
          <p:cNvSpPr txBox="1"/>
          <p:nvPr/>
        </p:nvSpPr>
        <p:spPr>
          <a:xfrm>
            <a:off x="12600" y="1209650"/>
            <a:ext cx="5282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Change your code based on your assigned group and decode again.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B45F0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42">
            <a:hlinkClick r:id="rId3"/>
          </p:cNvPr>
          <p:cNvSpPr/>
          <p:nvPr/>
        </p:nvSpPr>
        <p:spPr>
          <a:xfrm>
            <a:off x="0" y="51308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2"/>
          <p:cNvSpPr txBox="1"/>
          <p:nvPr/>
        </p:nvSpPr>
        <p:spPr>
          <a:xfrm>
            <a:off x="12600" y="1894925"/>
            <a:ext cx="52026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Group 2 - Remove the last 3 bases. Replace them with TTT.</a:t>
            </a:r>
            <a:endParaRPr/>
          </a:p>
        </p:txBody>
      </p:sp>
      <p:sp>
        <p:nvSpPr>
          <p:cNvPr id="273" name="Google Shape;273;p42"/>
          <p:cNvSpPr txBox="1"/>
          <p:nvPr/>
        </p:nvSpPr>
        <p:spPr>
          <a:xfrm>
            <a:off x="1219650" y="3907600"/>
            <a:ext cx="26328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 dog is </a:t>
            </a:r>
            <a:r>
              <a:rPr lang="en" sz="24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 cat</a:t>
            </a:r>
            <a:r>
              <a:rPr lang="en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/>
          </a:p>
        </p:txBody>
      </p:sp>
      <p:sp>
        <p:nvSpPr>
          <p:cNvPr id="274" name="Google Shape;274;p42"/>
          <p:cNvSpPr txBox="1"/>
          <p:nvPr/>
        </p:nvSpPr>
        <p:spPr>
          <a:xfrm>
            <a:off x="12600" y="2660525"/>
            <a:ext cx="5525100" cy="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B0F0"/>
                </a:solidFill>
                <a:latin typeface="Roboto Mono"/>
                <a:ea typeface="Roboto Mono"/>
                <a:cs typeface="Roboto Mono"/>
                <a:sym typeface="Roboto Mono"/>
              </a:rPr>
              <a:t>C G C G G C C A T </a:t>
            </a:r>
            <a:r>
              <a:rPr lang="en" sz="3000" b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 T T</a:t>
            </a:r>
            <a:r>
              <a:rPr lang="en" sz="3000" b="1">
                <a:solidFill>
                  <a:srgbClr val="00B0F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3000">
              <a:solidFill>
                <a:srgbClr val="CC412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3000" b="1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5" name="Google Shape;275;p42"/>
          <p:cNvSpPr txBox="1"/>
          <p:nvPr/>
        </p:nvSpPr>
        <p:spPr>
          <a:xfrm>
            <a:off x="12600" y="3163075"/>
            <a:ext cx="5525100" cy="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G C G C C G G U A </a:t>
            </a:r>
            <a:r>
              <a:rPr lang="en" sz="3000" b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 A A</a:t>
            </a:r>
            <a:r>
              <a:rPr lang="en" sz="3000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3000" b="1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276" name="Google Shape;276;p42"/>
          <p:cNvGrpSpPr/>
          <p:nvPr/>
        </p:nvGrpSpPr>
        <p:grpSpPr>
          <a:xfrm>
            <a:off x="86700" y="3163075"/>
            <a:ext cx="5376900" cy="563700"/>
            <a:chOff x="76200" y="1775500"/>
            <a:chExt cx="5376900" cy="563700"/>
          </a:xfrm>
        </p:grpSpPr>
        <p:sp>
          <p:nvSpPr>
            <p:cNvPr id="277" name="Google Shape;277;p42"/>
            <p:cNvSpPr/>
            <p:nvPr/>
          </p:nvSpPr>
          <p:spPr>
            <a:xfrm>
              <a:off x="76200" y="1775500"/>
              <a:ext cx="1278600" cy="56370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2"/>
            <p:cNvSpPr/>
            <p:nvPr/>
          </p:nvSpPr>
          <p:spPr>
            <a:xfrm>
              <a:off x="1354800" y="1775500"/>
              <a:ext cx="1355100" cy="56370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2"/>
            <p:cNvSpPr/>
            <p:nvPr/>
          </p:nvSpPr>
          <p:spPr>
            <a:xfrm>
              <a:off x="2726400" y="1775500"/>
              <a:ext cx="1355100" cy="56370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2"/>
            <p:cNvSpPr/>
            <p:nvPr/>
          </p:nvSpPr>
          <p:spPr>
            <a:xfrm>
              <a:off x="4098000" y="1775500"/>
              <a:ext cx="1355100" cy="56370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>
            <a:spLocks noGrp="1"/>
          </p:cNvSpPr>
          <p:nvPr>
            <p:ph type="title"/>
          </p:nvPr>
        </p:nvSpPr>
        <p:spPr>
          <a:xfrm>
            <a:off x="311700" y="635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 the following message.</a:t>
            </a:r>
            <a:br>
              <a:rPr lang="en"/>
            </a:br>
            <a:endParaRPr/>
          </a:p>
        </p:txBody>
      </p:sp>
      <p:sp>
        <p:nvSpPr>
          <p:cNvPr id="286" name="Google Shape;286;p43"/>
          <p:cNvSpPr txBox="1"/>
          <p:nvPr/>
        </p:nvSpPr>
        <p:spPr>
          <a:xfrm>
            <a:off x="159250" y="678075"/>
            <a:ext cx="5525100" cy="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B0F0"/>
                </a:solidFill>
                <a:latin typeface="Roboto Mono"/>
                <a:ea typeface="Roboto Mono"/>
                <a:cs typeface="Roboto Mono"/>
                <a:sym typeface="Roboto Mono"/>
              </a:rPr>
              <a:t>C G C G G C C A T G T C</a:t>
            </a:r>
            <a:endParaRPr sz="3000">
              <a:solidFill>
                <a:srgbClr val="88888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3000" b="1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287" name="Google Shape;287;p43"/>
          <p:cNvGraphicFramePr/>
          <p:nvPr/>
        </p:nvGraphicFramePr>
        <p:xfrm>
          <a:off x="5802300" y="455250"/>
          <a:ext cx="3276600" cy="4114890"/>
        </p:xfrm>
        <a:graphic>
          <a:graphicData uri="http://schemas.openxmlformats.org/drawingml/2006/table">
            <a:tbl>
              <a:tblPr firstRow="1" bandRow="1">
                <a:noFill/>
                <a:tableStyleId>{BBD82368-CB32-41A8-98A1-BCC17778321D}</a:tableStyleId>
              </a:tblPr>
              <a:tblGrid>
                <a:gridCol w="170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u="none" strike="noStrike" cap="none"/>
                        <a:t>Codon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Codes for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AAA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 cat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AUC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ate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CAG/ CAC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brown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CCG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dog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GUA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is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GCG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my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UGG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old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UGA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STOP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88" name="Google Shape;288;p43"/>
          <p:cNvSpPr txBox="1"/>
          <p:nvPr/>
        </p:nvSpPr>
        <p:spPr>
          <a:xfrm>
            <a:off x="12600" y="1209650"/>
            <a:ext cx="5282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Change your code based on your assigned group and decode again.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B45F0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3">
            <a:hlinkClick r:id="rId3"/>
          </p:cNvPr>
          <p:cNvSpPr/>
          <p:nvPr/>
        </p:nvSpPr>
        <p:spPr>
          <a:xfrm>
            <a:off x="0" y="51308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43"/>
          <p:cNvSpPr txBox="1"/>
          <p:nvPr/>
        </p:nvSpPr>
        <p:spPr>
          <a:xfrm>
            <a:off x="12600" y="1894925"/>
            <a:ext cx="52026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Group 3 - Move the A between the two Cs.</a:t>
            </a:r>
            <a:endParaRPr sz="2000" b="1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43"/>
          <p:cNvSpPr txBox="1"/>
          <p:nvPr/>
        </p:nvSpPr>
        <p:spPr>
          <a:xfrm>
            <a:off x="1219650" y="3679000"/>
            <a:ext cx="26328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 dog </a:t>
            </a:r>
            <a:r>
              <a:rPr lang="en" sz="2400" b="1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STOP</a:t>
            </a:r>
            <a:r>
              <a:rPr lang="en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/>
          </a:p>
        </p:txBody>
      </p:sp>
      <p:sp>
        <p:nvSpPr>
          <p:cNvPr id="292" name="Google Shape;292;p43"/>
          <p:cNvSpPr txBox="1"/>
          <p:nvPr/>
        </p:nvSpPr>
        <p:spPr>
          <a:xfrm>
            <a:off x="12600" y="2355725"/>
            <a:ext cx="5525100" cy="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B0F0"/>
                </a:solidFill>
                <a:latin typeface="Roboto Mono"/>
                <a:ea typeface="Roboto Mono"/>
                <a:cs typeface="Roboto Mono"/>
                <a:sym typeface="Roboto Mono"/>
              </a:rPr>
              <a:t>C G C G G C </a:t>
            </a:r>
            <a:r>
              <a:rPr lang="en" sz="3000" b="1">
                <a:solidFill>
                  <a:srgbClr val="274E13"/>
                </a:solidFill>
                <a:latin typeface="Roboto Mono"/>
                <a:ea typeface="Roboto Mono"/>
                <a:cs typeface="Roboto Mono"/>
                <a:sym typeface="Roboto Mono"/>
              </a:rPr>
              <a:t>A C</a:t>
            </a:r>
            <a:r>
              <a:rPr lang="en" sz="3000" b="1">
                <a:solidFill>
                  <a:srgbClr val="00B0F0"/>
                </a:solidFill>
                <a:latin typeface="Roboto Mono"/>
                <a:ea typeface="Roboto Mono"/>
                <a:cs typeface="Roboto Mono"/>
                <a:sym typeface="Roboto Mono"/>
              </a:rPr>
              <a:t> T G T C  </a:t>
            </a:r>
            <a:endParaRPr sz="3000">
              <a:solidFill>
                <a:srgbClr val="CC412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3000" b="1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3" name="Google Shape;293;p43"/>
          <p:cNvSpPr txBox="1"/>
          <p:nvPr/>
        </p:nvSpPr>
        <p:spPr>
          <a:xfrm>
            <a:off x="12600" y="2934475"/>
            <a:ext cx="5525100" cy="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G C G C C G </a:t>
            </a:r>
            <a:r>
              <a:rPr lang="en" sz="3000" b="1">
                <a:solidFill>
                  <a:srgbClr val="274E13"/>
                </a:solidFill>
                <a:latin typeface="Roboto Mono"/>
                <a:ea typeface="Roboto Mono"/>
                <a:cs typeface="Roboto Mono"/>
                <a:sym typeface="Roboto Mono"/>
              </a:rPr>
              <a:t>U G</a:t>
            </a:r>
            <a:r>
              <a:rPr lang="en" sz="30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A A A</a:t>
            </a:r>
            <a:r>
              <a:rPr lang="en" sz="3000" b="1">
                <a:solidFill>
                  <a:srgbClr val="00B0F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3000" b="1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3000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3000" b="1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294" name="Google Shape;294;p43"/>
          <p:cNvGrpSpPr/>
          <p:nvPr/>
        </p:nvGrpSpPr>
        <p:grpSpPr>
          <a:xfrm>
            <a:off x="86700" y="2934475"/>
            <a:ext cx="5376900" cy="563700"/>
            <a:chOff x="76200" y="1775500"/>
            <a:chExt cx="5376900" cy="563700"/>
          </a:xfrm>
        </p:grpSpPr>
        <p:sp>
          <p:nvSpPr>
            <p:cNvPr id="295" name="Google Shape;295;p43"/>
            <p:cNvSpPr/>
            <p:nvPr/>
          </p:nvSpPr>
          <p:spPr>
            <a:xfrm>
              <a:off x="76200" y="1775500"/>
              <a:ext cx="1278600" cy="56370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3"/>
            <p:cNvSpPr/>
            <p:nvPr/>
          </p:nvSpPr>
          <p:spPr>
            <a:xfrm>
              <a:off x="1354800" y="1775500"/>
              <a:ext cx="1355100" cy="56370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3"/>
            <p:cNvSpPr/>
            <p:nvPr/>
          </p:nvSpPr>
          <p:spPr>
            <a:xfrm>
              <a:off x="2726400" y="1775500"/>
              <a:ext cx="1355100" cy="56370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3"/>
            <p:cNvSpPr/>
            <p:nvPr/>
          </p:nvSpPr>
          <p:spPr>
            <a:xfrm>
              <a:off x="4098000" y="1775500"/>
              <a:ext cx="1355100" cy="56370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4"/>
          <p:cNvSpPr txBox="1">
            <a:spLocks noGrp="1"/>
          </p:cNvSpPr>
          <p:nvPr>
            <p:ph type="title"/>
          </p:nvPr>
        </p:nvSpPr>
        <p:spPr>
          <a:xfrm>
            <a:off x="311700" y="635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 the following message.</a:t>
            </a:r>
            <a:br>
              <a:rPr lang="en"/>
            </a:br>
            <a:endParaRPr/>
          </a:p>
        </p:txBody>
      </p:sp>
      <p:sp>
        <p:nvSpPr>
          <p:cNvPr id="304" name="Google Shape;304;p44"/>
          <p:cNvSpPr txBox="1"/>
          <p:nvPr/>
        </p:nvSpPr>
        <p:spPr>
          <a:xfrm>
            <a:off x="159250" y="678075"/>
            <a:ext cx="5525100" cy="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B0F0"/>
                </a:solidFill>
                <a:latin typeface="Roboto Mono"/>
                <a:ea typeface="Roboto Mono"/>
                <a:cs typeface="Roboto Mono"/>
                <a:sym typeface="Roboto Mono"/>
              </a:rPr>
              <a:t>C G C G G C C A T G T C</a:t>
            </a:r>
            <a:endParaRPr sz="3000">
              <a:solidFill>
                <a:srgbClr val="88888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3000" b="1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305" name="Google Shape;305;p44"/>
          <p:cNvGraphicFramePr/>
          <p:nvPr/>
        </p:nvGraphicFramePr>
        <p:xfrm>
          <a:off x="5802300" y="455250"/>
          <a:ext cx="3276600" cy="4114890"/>
        </p:xfrm>
        <a:graphic>
          <a:graphicData uri="http://schemas.openxmlformats.org/drawingml/2006/table">
            <a:tbl>
              <a:tblPr firstRow="1" bandRow="1">
                <a:noFill/>
                <a:tableStyleId>{BBD82368-CB32-41A8-98A1-BCC17778321D}</a:tableStyleId>
              </a:tblPr>
              <a:tblGrid>
                <a:gridCol w="170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u="none" strike="noStrike" cap="none"/>
                        <a:t>Codon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Codes for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AAA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 cat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AUC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ate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CAG/ CAC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brown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CCG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dog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GUA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is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GCG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my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UGG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old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UGA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STOP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06" name="Google Shape;306;p44"/>
          <p:cNvSpPr txBox="1"/>
          <p:nvPr/>
        </p:nvSpPr>
        <p:spPr>
          <a:xfrm>
            <a:off x="12600" y="1209650"/>
            <a:ext cx="5282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Change your code based on your assigned group and decode again.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B45F0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44">
            <a:hlinkClick r:id="rId3"/>
          </p:cNvPr>
          <p:cNvSpPr/>
          <p:nvPr/>
        </p:nvSpPr>
        <p:spPr>
          <a:xfrm>
            <a:off x="0" y="51308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4"/>
          <p:cNvSpPr txBox="1"/>
          <p:nvPr/>
        </p:nvSpPr>
        <p:spPr>
          <a:xfrm>
            <a:off x="12600" y="1894925"/>
            <a:ext cx="52026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741B47"/>
                </a:solidFill>
                <a:latin typeface="Calibri"/>
                <a:ea typeface="Calibri"/>
                <a:cs typeface="Calibri"/>
                <a:sym typeface="Calibri"/>
              </a:rPr>
              <a:t>Group 4 - Remove the last 3 bases. Replace with ACC.</a:t>
            </a:r>
            <a:endParaRPr sz="2000" b="1">
              <a:solidFill>
                <a:srgbClr val="741B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4"/>
          <p:cNvSpPr txBox="1"/>
          <p:nvPr/>
        </p:nvSpPr>
        <p:spPr>
          <a:xfrm>
            <a:off x="1219650" y="3907600"/>
            <a:ext cx="26328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 dog is </a:t>
            </a:r>
            <a:r>
              <a:rPr lang="en" sz="2400" b="1">
                <a:solidFill>
                  <a:srgbClr val="741B47"/>
                </a:solidFill>
                <a:latin typeface="Calibri"/>
                <a:ea typeface="Calibri"/>
                <a:cs typeface="Calibri"/>
                <a:sym typeface="Calibri"/>
              </a:rPr>
              <a:t>old</a:t>
            </a:r>
            <a:r>
              <a:rPr lang="en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/>
          </a:p>
        </p:txBody>
      </p:sp>
      <p:sp>
        <p:nvSpPr>
          <p:cNvPr id="310" name="Google Shape;310;p44"/>
          <p:cNvSpPr txBox="1"/>
          <p:nvPr/>
        </p:nvSpPr>
        <p:spPr>
          <a:xfrm>
            <a:off x="12600" y="2660525"/>
            <a:ext cx="5525100" cy="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B0F0"/>
                </a:solidFill>
                <a:latin typeface="Roboto Mono"/>
                <a:ea typeface="Roboto Mono"/>
                <a:cs typeface="Roboto Mono"/>
                <a:sym typeface="Roboto Mono"/>
              </a:rPr>
              <a:t>C G C G G C C A T </a:t>
            </a:r>
            <a:r>
              <a:rPr lang="en" sz="3000" b="1">
                <a:solidFill>
                  <a:srgbClr val="741B47"/>
                </a:solidFill>
                <a:latin typeface="Roboto Mono"/>
                <a:ea typeface="Roboto Mono"/>
                <a:cs typeface="Roboto Mono"/>
                <a:sym typeface="Roboto Mono"/>
              </a:rPr>
              <a:t>A C C</a:t>
            </a:r>
            <a:r>
              <a:rPr lang="en" sz="3000" b="1">
                <a:solidFill>
                  <a:srgbClr val="00B0F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3000">
              <a:solidFill>
                <a:srgbClr val="CC412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3000" b="1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1" name="Google Shape;311;p44"/>
          <p:cNvSpPr txBox="1"/>
          <p:nvPr/>
        </p:nvSpPr>
        <p:spPr>
          <a:xfrm>
            <a:off x="12600" y="3163075"/>
            <a:ext cx="5525100" cy="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G C G C C G G U A </a:t>
            </a:r>
            <a:r>
              <a:rPr lang="en" sz="3000" b="1">
                <a:solidFill>
                  <a:srgbClr val="741B47"/>
                </a:solidFill>
                <a:latin typeface="Roboto Mono"/>
                <a:ea typeface="Roboto Mono"/>
                <a:cs typeface="Roboto Mono"/>
                <a:sym typeface="Roboto Mono"/>
              </a:rPr>
              <a:t>U G G</a:t>
            </a:r>
            <a:br>
              <a:rPr lang="en" sz="3000" b="1">
                <a:solidFill>
                  <a:srgbClr val="741B4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3000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3000" b="1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312" name="Google Shape;312;p44"/>
          <p:cNvGrpSpPr/>
          <p:nvPr/>
        </p:nvGrpSpPr>
        <p:grpSpPr>
          <a:xfrm>
            <a:off x="86700" y="3163075"/>
            <a:ext cx="5376900" cy="563700"/>
            <a:chOff x="76200" y="1775500"/>
            <a:chExt cx="5376900" cy="563700"/>
          </a:xfrm>
        </p:grpSpPr>
        <p:sp>
          <p:nvSpPr>
            <p:cNvPr id="313" name="Google Shape;313;p44"/>
            <p:cNvSpPr/>
            <p:nvPr/>
          </p:nvSpPr>
          <p:spPr>
            <a:xfrm>
              <a:off x="76200" y="1775500"/>
              <a:ext cx="1278600" cy="56370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4"/>
            <p:cNvSpPr/>
            <p:nvPr/>
          </p:nvSpPr>
          <p:spPr>
            <a:xfrm>
              <a:off x="1354800" y="1775500"/>
              <a:ext cx="1355100" cy="56370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4"/>
            <p:cNvSpPr/>
            <p:nvPr/>
          </p:nvSpPr>
          <p:spPr>
            <a:xfrm>
              <a:off x="2726400" y="1775500"/>
              <a:ext cx="1355100" cy="56370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4"/>
            <p:cNvSpPr/>
            <p:nvPr/>
          </p:nvSpPr>
          <p:spPr>
            <a:xfrm>
              <a:off x="4098000" y="1775500"/>
              <a:ext cx="1355100" cy="56370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>
            <a:spLocks noGrp="1"/>
          </p:cNvSpPr>
          <p:nvPr>
            <p:ph type="title"/>
          </p:nvPr>
        </p:nvSpPr>
        <p:spPr>
          <a:xfrm>
            <a:off x="311700" y="635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 the following message.</a:t>
            </a:r>
            <a:br>
              <a:rPr lang="en"/>
            </a:br>
            <a:endParaRPr/>
          </a:p>
        </p:txBody>
      </p:sp>
      <p:sp>
        <p:nvSpPr>
          <p:cNvPr id="322" name="Google Shape;322;p45"/>
          <p:cNvSpPr txBox="1"/>
          <p:nvPr/>
        </p:nvSpPr>
        <p:spPr>
          <a:xfrm>
            <a:off x="159250" y="678075"/>
            <a:ext cx="5525100" cy="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B0F0"/>
                </a:solidFill>
                <a:latin typeface="Roboto Mono"/>
                <a:ea typeface="Roboto Mono"/>
                <a:cs typeface="Roboto Mono"/>
                <a:sym typeface="Roboto Mono"/>
              </a:rPr>
              <a:t>C G C G G C C A T G T C</a:t>
            </a:r>
            <a:endParaRPr sz="3000">
              <a:solidFill>
                <a:srgbClr val="88888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3000" b="1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323" name="Google Shape;323;p45"/>
          <p:cNvGraphicFramePr/>
          <p:nvPr/>
        </p:nvGraphicFramePr>
        <p:xfrm>
          <a:off x="5802300" y="455250"/>
          <a:ext cx="3276600" cy="4114890"/>
        </p:xfrm>
        <a:graphic>
          <a:graphicData uri="http://schemas.openxmlformats.org/drawingml/2006/table">
            <a:tbl>
              <a:tblPr firstRow="1" bandRow="1">
                <a:noFill/>
                <a:tableStyleId>{BBD82368-CB32-41A8-98A1-BCC17778321D}</a:tableStyleId>
              </a:tblPr>
              <a:tblGrid>
                <a:gridCol w="170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u="none" strike="noStrike" cap="none"/>
                        <a:t>Codon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Codes for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AAA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 cat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AUC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ate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CAG/ CAC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brown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CCG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dog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GUA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is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GCG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my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UGG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old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UGA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STOP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24" name="Google Shape;324;p45"/>
          <p:cNvSpPr txBox="1"/>
          <p:nvPr/>
        </p:nvSpPr>
        <p:spPr>
          <a:xfrm>
            <a:off x="12600" y="1209650"/>
            <a:ext cx="5282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Change your code based on your assigned group and decode again.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B45F0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45">
            <a:hlinkClick r:id="rId3"/>
          </p:cNvPr>
          <p:cNvSpPr/>
          <p:nvPr/>
        </p:nvSpPr>
        <p:spPr>
          <a:xfrm>
            <a:off x="0" y="51308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5"/>
          <p:cNvSpPr txBox="1"/>
          <p:nvPr/>
        </p:nvSpPr>
        <p:spPr>
          <a:xfrm>
            <a:off x="12600" y="1894925"/>
            <a:ext cx="52026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B45F06"/>
                </a:solidFill>
                <a:latin typeface="Calibri"/>
                <a:ea typeface="Calibri"/>
                <a:cs typeface="Calibri"/>
                <a:sym typeface="Calibri"/>
              </a:rPr>
              <a:t>Group 5 - Remove the last 6 bases. Replace with TAG TTT.</a:t>
            </a:r>
            <a:endParaRPr sz="2000" b="1">
              <a:solidFill>
                <a:srgbClr val="741B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5"/>
          <p:cNvSpPr txBox="1"/>
          <p:nvPr/>
        </p:nvSpPr>
        <p:spPr>
          <a:xfrm>
            <a:off x="1219650" y="3907600"/>
            <a:ext cx="26328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 dog </a:t>
            </a:r>
            <a:r>
              <a:rPr lang="en" sz="2400" b="1">
                <a:solidFill>
                  <a:srgbClr val="B45F06"/>
                </a:solidFill>
                <a:latin typeface="Calibri"/>
                <a:ea typeface="Calibri"/>
                <a:cs typeface="Calibri"/>
                <a:sym typeface="Calibri"/>
              </a:rPr>
              <a:t>ate a cat</a:t>
            </a:r>
            <a:r>
              <a:rPr lang="en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/>
          </a:p>
        </p:txBody>
      </p:sp>
      <p:sp>
        <p:nvSpPr>
          <p:cNvPr id="328" name="Google Shape;328;p45"/>
          <p:cNvSpPr txBox="1"/>
          <p:nvPr/>
        </p:nvSpPr>
        <p:spPr>
          <a:xfrm>
            <a:off x="12600" y="2660525"/>
            <a:ext cx="5525100" cy="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B0F0"/>
                </a:solidFill>
                <a:latin typeface="Roboto Mono"/>
                <a:ea typeface="Roboto Mono"/>
                <a:cs typeface="Roboto Mono"/>
                <a:sym typeface="Roboto Mono"/>
              </a:rPr>
              <a:t>C G C G G C </a:t>
            </a:r>
            <a:r>
              <a:rPr lang="en" sz="3000" b="1">
                <a:solidFill>
                  <a:srgbClr val="B45F06"/>
                </a:solidFill>
                <a:latin typeface="Roboto Mono"/>
                <a:ea typeface="Roboto Mono"/>
                <a:cs typeface="Roboto Mono"/>
                <a:sym typeface="Roboto Mono"/>
              </a:rPr>
              <a:t>T A G T T T</a:t>
            </a:r>
            <a:endParaRPr sz="3000" b="1">
              <a:solidFill>
                <a:srgbClr val="B45F0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9" name="Google Shape;329;p45"/>
          <p:cNvSpPr txBox="1"/>
          <p:nvPr/>
        </p:nvSpPr>
        <p:spPr>
          <a:xfrm>
            <a:off x="12600" y="3163075"/>
            <a:ext cx="5525100" cy="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G C G C C G </a:t>
            </a:r>
            <a:r>
              <a:rPr lang="en" sz="3000" b="1">
                <a:solidFill>
                  <a:srgbClr val="B45F06"/>
                </a:solidFill>
                <a:latin typeface="Roboto Mono"/>
                <a:ea typeface="Roboto Mono"/>
                <a:cs typeface="Roboto Mono"/>
                <a:sym typeface="Roboto Mono"/>
              </a:rPr>
              <a:t>A U C A A A</a:t>
            </a:r>
            <a:r>
              <a:rPr lang="en" sz="3000" b="1">
                <a:solidFill>
                  <a:srgbClr val="741B47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3000" b="1">
                <a:solidFill>
                  <a:srgbClr val="741B4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3000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3000" b="1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330" name="Google Shape;330;p45"/>
          <p:cNvGrpSpPr/>
          <p:nvPr/>
        </p:nvGrpSpPr>
        <p:grpSpPr>
          <a:xfrm>
            <a:off x="86700" y="3163075"/>
            <a:ext cx="5376900" cy="563700"/>
            <a:chOff x="76200" y="1775500"/>
            <a:chExt cx="5376900" cy="563700"/>
          </a:xfrm>
        </p:grpSpPr>
        <p:sp>
          <p:nvSpPr>
            <p:cNvPr id="331" name="Google Shape;331;p45"/>
            <p:cNvSpPr/>
            <p:nvPr/>
          </p:nvSpPr>
          <p:spPr>
            <a:xfrm>
              <a:off x="76200" y="1775500"/>
              <a:ext cx="1278600" cy="56370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5"/>
            <p:cNvSpPr/>
            <p:nvPr/>
          </p:nvSpPr>
          <p:spPr>
            <a:xfrm>
              <a:off x="1354800" y="1775500"/>
              <a:ext cx="1355100" cy="56370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5"/>
            <p:cNvSpPr/>
            <p:nvPr/>
          </p:nvSpPr>
          <p:spPr>
            <a:xfrm>
              <a:off x="2726400" y="1775500"/>
              <a:ext cx="1355100" cy="56370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5"/>
            <p:cNvSpPr/>
            <p:nvPr/>
          </p:nvSpPr>
          <p:spPr>
            <a:xfrm>
              <a:off x="4098000" y="1775500"/>
              <a:ext cx="1355100" cy="56370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2097875" y="575950"/>
            <a:ext cx="6786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Chromosomal Mutations</a:t>
            </a:r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1"/>
          </p:nvPr>
        </p:nvSpPr>
        <p:spPr>
          <a:xfrm>
            <a:off x="653250" y="1752600"/>
            <a:ext cx="7690200" cy="24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After this section you will be able to……</a:t>
            </a:r>
            <a:endParaRPr sz="260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arenR"/>
            </a:pPr>
            <a:r>
              <a:rPr lang="en" sz="2400">
                <a:solidFill>
                  <a:schemeClr val="dk1"/>
                </a:solidFill>
              </a:rPr>
              <a:t>Compare chromosomal mutations with gene mutations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arenR"/>
            </a:pPr>
            <a:r>
              <a:rPr lang="en" sz="2400">
                <a:solidFill>
                  <a:schemeClr val="dk1"/>
                </a:solidFill>
              </a:rPr>
              <a:t>Identify types of chromosomal mutations and their effects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arenR"/>
            </a:pPr>
            <a:r>
              <a:rPr lang="en" sz="2400">
                <a:solidFill>
                  <a:schemeClr val="dk1"/>
                </a:solidFill>
              </a:rPr>
              <a:t>Identify chromosomal mutations by karyotyping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mutations</a:t>
            </a:r>
            <a:endParaRPr/>
          </a:p>
        </p:txBody>
      </p:sp>
      <p:sp>
        <p:nvSpPr>
          <p:cNvPr id="340" name="Google Shape;340;p46"/>
          <p:cNvSpPr txBox="1">
            <a:spLocks noGrp="1"/>
          </p:cNvSpPr>
          <p:nvPr>
            <p:ph type="body" idx="1"/>
          </p:nvPr>
        </p:nvSpPr>
        <p:spPr>
          <a:xfrm>
            <a:off x="4781505" y="1595775"/>
            <a:ext cx="39501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Substitution (point mutation)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Insertion  (frameshift)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Deletion (frameshift)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Inversion</a:t>
            </a:r>
            <a:endParaRPr/>
          </a:p>
        </p:txBody>
      </p:sp>
      <p:pic>
        <p:nvPicPr>
          <p:cNvPr id="341" name="Google Shape;34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750"/>
            <a:ext cx="4476705" cy="3003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Substitution (Point mutation)</a:t>
            </a:r>
            <a:endParaRPr/>
          </a:p>
        </p:txBody>
      </p:sp>
      <p:pic>
        <p:nvPicPr>
          <p:cNvPr id="347" name="Google Shape;347;p47"/>
          <p:cNvPicPr preferRelativeResize="0"/>
          <p:nvPr/>
        </p:nvPicPr>
        <p:blipFill rotWithShape="1">
          <a:blip r:embed="rId3">
            <a:alphaModFix/>
          </a:blip>
          <a:srcRect l="9370" r="17423"/>
          <a:stretch/>
        </p:blipFill>
        <p:spPr>
          <a:xfrm>
            <a:off x="1084475" y="1024750"/>
            <a:ext cx="6038475" cy="387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8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Insertion (Frameshift)</a:t>
            </a:r>
            <a:endParaRPr/>
          </a:p>
        </p:txBody>
      </p:sp>
      <p:pic>
        <p:nvPicPr>
          <p:cNvPr id="353" name="Google Shape;353;p48"/>
          <p:cNvPicPr preferRelativeResize="0"/>
          <p:nvPr/>
        </p:nvPicPr>
        <p:blipFill rotWithShape="1">
          <a:blip r:embed="rId3">
            <a:alphaModFix/>
          </a:blip>
          <a:srcRect l="9687" r="8905"/>
          <a:stretch/>
        </p:blipFill>
        <p:spPr>
          <a:xfrm>
            <a:off x="1158400" y="850350"/>
            <a:ext cx="6531426" cy="454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Deletion (Frameshift)</a:t>
            </a:r>
            <a:endParaRPr/>
          </a:p>
        </p:txBody>
      </p:sp>
      <p:pic>
        <p:nvPicPr>
          <p:cNvPr id="359" name="Google Shape;359;p49"/>
          <p:cNvPicPr preferRelativeResize="0"/>
          <p:nvPr/>
        </p:nvPicPr>
        <p:blipFill rotWithShape="1">
          <a:blip r:embed="rId3">
            <a:alphaModFix/>
          </a:blip>
          <a:srcRect l="8819" r="17683"/>
          <a:stretch/>
        </p:blipFill>
        <p:spPr>
          <a:xfrm>
            <a:off x="1133750" y="933200"/>
            <a:ext cx="5496276" cy="41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Inversion</a:t>
            </a:r>
            <a:endParaRPr/>
          </a:p>
        </p:txBody>
      </p:sp>
      <p:pic>
        <p:nvPicPr>
          <p:cNvPr id="365" name="Google Shape;365;p50"/>
          <p:cNvPicPr preferRelativeResize="0"/>
          <p:nvPr/>
        </p:nvPicPr>
        <p:blipFill rotWithShape="1">
          <a:blip r:embed="rId3">
            <a:alphaModFix/>
          </a:blip>
          <a:srcRect l="10051" r="16849"/>
          <a:stretch/>
        </p:blipFill>
        <p:spPr>
          <a:xfrm>
            <a:off x="985875" y="810775"/>
            <a:ext cx="6063150" cy="403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09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type of mutations are these?</a:t>
            </a:r>
            <a:endParaRPr/>
          </a:p>
        </p:txBody>
      </p:sp>
      <p:sp>
        <p:nvSpPr>
          <p:cNvPr id="371" name="Google Shape;371;p51"/>
          <p:cNvSpPr txBox="1"/>
          <p:nvPr/>
        </p:nvSpPr>
        <p:spPr>
          <a:xfrm>
            <a:off x="3244075" y="1891421"/>
            <a:ext cx="22860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 A </a:t>
            </a:r>
            <a:r>
              <a:rPr lang="en"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2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T T A</a:t>
            </a:r>
            <a:endParaRPr sz="2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2" name="Google Shape;372;p51"/>
          <p:cNvSpPr txBox="1"/>
          <p:nvPr/>
        </p:nvSpPr>
        <p:spPr>
          <a:xfrm>
            <a:off x="344725" y="1891425"/>
            <a:ext cx="22380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 A T T T A</a:t>
            </a:r>
            <a:endParaRPr sz="2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3" name="Google Shape;373;p51"/>
          <p:cNvSpPr txBox="1"/>
          <p:nvPr/>
        </p:nvSpPr>
        <p:spPr>
          <a:xfrm>
            <a:off x="6034475" y="1891425"/>
            <a:ext cx="22380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 </a:t>
            </a:r>
            <a:r>
              <a:rPr lang="en"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 </a:t>
            </a:r>
            <a:r>
              <a:rPr lang="en" sz="2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 T T A</a:t>
            </a:r>
            <a:endParaRPr sz="2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374" name="Google Shape;374;p51"/>
          <p:cNvGrpSpPr/>
          <p:nvPr/>
        </p:nvGrpSpPr>
        <p:grpSpPr>
          <a:xfrm>
            <a:off x="344725" y="2339925"/>
            <a:ext cx="7927750" cy="448500"/>
            <a:chOff x="344725" y="2339925"/>
            <a:chExt cx="7927750" cy="448500"/>
          </a:xfrm>
        </p:grpSpPr>
        <p:sp>
          <p:nvSpPr>
            <p:cNvPr id="375" name="Google Shape;375;p51"/>
            <p:cNvSpPr txBox="1"/>
            <p:nvPr/>
          </p:nvSpPr>
          <p:spPr>
            <a:xfrm>
              <a:off x="344725" y="2339925"/>
              <a:ext cx="2238000" cy="44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 U A A A U</a:t>
              </a:r>
              <a:endParaRPr sz="2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376" name="Google Shape;376;p51"/>
            <p:cNvSpPr txBox="1"/>
            <p:nvPr/>
          </p:nvSpPr>
          <p:spPr>
            <a:xfrm>
              <a:off x="3244075" y="2339925"/>
              <a:ext cx="2286000" cy="44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 U </a:t>
              </a:r>
              <a:r>
                <a:rPr lang="en" sz="2400">
                  <a:solidFill>
                    <a:srgbClr val="FF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</a:t>
              </a:r>
              <a:r>
                <a:rPr lang="en" sz="24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A A U</a:t>
              </a:r>
              <a:endParaRPr sz="2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377" name="Google Shape;377;p51"/>
            <p:cNvSpPr txBox="1"/>
            <p:nvPr/>
          </p:nvSpPr>
          <p:spPr>
            <a:xfrm>
              <a:off x="6034475" y="2339925"/>
              <a:ext cx="2238000" cy="44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 </a:t>
              </a:r>
              <a:r>
                <a:rPr lang="en" sz="2400">
                  <a:solidFill>
                    <a:srgbClr val="FF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G</a:t>
              </a:r>
              <a:r>
                <a:rPr lang="en" sz="24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A A A U</a:t>
              </a:r>
              <a:endParaRPr sz="2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378" name="Google Shape;378;p51"/>
          <p:cNvGrpSpPr/>
          <p:nvPr/>
        </p:nvGrpSpPr>
        <p:grpSpPr>
          <a:xfrm>
            <a:off x="344725" y="2920350"/>
            <a:ext cx="7927750" cy="448500"/>
            <a:chOff x="344725" y="2920350"/>
            <a:chExt cx="7927750" cy="448500"/>
          </a:xfrm>
        </p:grpSpPr>
        <p:sp>
          <p:nvSpPr>
            <p:cNvPr id="379" name="Google Shape;379;p51"/>
            <p:cNvSpPr txBox="1"/>
            <p:nvPr/>
          </p:nvSpPr>
          <p:spPr>
            <a:xfrm>
              <a:off x="344725" y="2920350"/>
              <a:ext cx="2238000" cy="44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0000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Leu Asn</a:t>
              </a:r>
              <a:endParaRPr sz="2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380" name="Google Shape;380;p51"/>
            <p:cNvSpPr txBox="1"/>
            <p:nvPr/>
          </p:nvSpPr>
          <p:spPr>
            <a:xfrm>
              <a:off x="3268075" y="2920350"/>
              <a:ext cx="2238000" cy="44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0000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Leu Asn</a:t>
              </a:r>
              <a:endParaRPr sz="2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381" name="Google Shape;381;p51"/>
            <p:cNvSpPr txBox="1"/>
            <p:nvPr/>
          </p:nvSpPr>
          <p:spPr>
            <a:xfrm>
              <a:off x="6034475" y="2920350"/>
              <a:ext cx="2238000" cy="44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Arg</a:t>
              </a:r>
              <a:r>
                <a:rPr lang="en" sz="2400">
                  <a:solidFill>
                    <a:srgbClr val="0000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Asn</a:t>
              </a:r>
              <a:endParaRPr sz="24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382" name="Google Shape;382;p51"/>
          <p:cNvGrpSpPr/>
          <p:nvPr/>
        </p:nvGrpSpPr>
        <p:grpSpPr>
          <a:xfrm>
            <a:off x="3268075" y="3624100"/>
            <a:ext cx="5004400" cy="899400"/>
            <a:chOff x="3268075" y="3624100"/>
            <a:chExt cx="5004400" cy="899400"/>
          </a:xfrm>
        </p:grpSpPr>
        <p:sp>
          <p:nvSpPr>
            <p:cNvPr id="383" name="Google Shape;383;p51"/>
            <p:cNvSpPr txBox="1"/>
            <p:nvPr/>
          </p:nvSpPr>
          <p:spPr>
            <a:xfrm>
              <a:off x="3268075" y="3624100"/>
              <a:ext cx="2238000" cy="89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38761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No change/ silent mutation</a:t>
              </a:r>
              <a:endParaRPr sz="18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384" name="Google Shape;384;p51"/>
            <p:cNvSpPr txBox="1"/>
            <p:nvPr/>
          </p:nvSpPr>
          <p:spPr>
            <a:xfrm>
              <a:off x="6034475" y="3624100"/>
              <a:ext cx="2238000" cy="89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38761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 amino acid change</a:t>
              </a:r>
              <a:endParaRPr sz="18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385" name="Google Shape;385;p51"/>
          <p:cNvSpPr txBox="1"/>
          <p:nvPr/>
        </p:nvSpPr>
        <p:spPr>
          <a:xfrm>
            <a:off x="344725" y="1281825"/>
            <a:ext cx="22380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Original</a:t>
            </a:r>
            <a:endParaRPr sz="24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6" name="Google Shape;386;p51"/>
          <p:cNvSpPr txBox="1"/>
          <p:nvPr/>
        </p:nvSpPr>
        <p:spPr>
          <a:xfrm>
            <a:off x="3292075" y="1281825"/>
            <a:ext cx="22380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Mutation 1</a:t>
            </a:r>
            <a:endParaRPr sz="24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7" name="Google Shape;387;p51"/>
          <p:cNvSpPr txBox="1"/>
          <p:nvPr/>
        </p:nvSpPr>
        <p:spPr>
          <a:xfrm>
            <a:off x="6034475" y="1281825"/>
            <a:ext cx="22380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Mutation 2</a:t>
            </a:r>
            <a:endParaRPr sz="24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9" name="Google Shape;389;p51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1075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type of mutation is this?</a:t>
            </a:r>
            <a:endParaRPr/>
          </a:p>
        </p:txBody>
      </p:sp>
      <p:sp>
        <p:nvSpPr>
          <p:cNvPr id="395" name="Google Shape;395;p52"/>
          <p:cNvSpPr txBox="1"/>
          <p:nvPr/>
        </p:nvSpPr>
        <p:spPr>
          <a:xfrm>
            <a:off x="4920475" y="1891425"/>
            <a:ext cx="37269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C A C </a:t>
            </a:r>
            <a:r>
              <a:rPr lang="en"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A </a:t>
            </a: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T T T G G T </a:t>
            </a:r>
            <a:endParaRPr sz="2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6" name="Google Shape;396;p52"/>
          <p:cNvSpPr txBox="1"/>
          <p:nvPr/>
        </p:nvSpPr>
        <p:spPr>
          <a:xfrm>
            <a:off x="344725" y="1891425"/>
            <a:ext cx="34131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C A C T T T G G T</a:t>
            </a:r>
            <a:endParaRPr sz="2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397" name="Google Shape;397;p52"/>
          <p:cNvGrpSpPr/>
          <p:nvPr/>
        </p:nvGrpSpPr>
        <p:grpSpPr>
          <a:xfrm>
            <a:off x="344725" y="2339925"/>
            <a:ext cx="8302650" cy="448500"/>
            <a:chOff x="344725" y="2339925"/>
            <a:chExt cx="8302650" cy="448500"/>
          </a:xfrm>
        </p:grpSpPr>
        <p:sp>
          <p:nvSpPr>
            <p:cNvPr id="398" name="Google Shape;398;p52"/>
            <p:cNvSpPr txBox="1"/>
            <p:nvPr/>
          </p:nvSpPr>
          <p:spPr>
            <a:xfrm>
              <a:off x="344725" y="2339925"/>
              <a:ext cx="3413100" cy="44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Roboto Mono"/>
                  <a:ea typeface="Roboto Mono"/>
                  <a:cs typeface="Roboto Mono"/>
                  <a:sym typeface="Roboto Mono"/>
                </a:rPr>
                <a:t>G U G A A A C C A</a:t>
              </a:r>
              <a:endParaRPr sz="2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399" name="Google Shape;399;p52"/>
            <p:cNvSpPr txBox="1"/>
            <p:nvPr/>
          </p:nvSpPr>
          <p:spPr>
            <a:xfrm>
              <a:off x="4920475" y="2339925"/>
              <a:ext cx="3726900" cy="44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Roboto Mono"/>
                  <a:ea typeface="Roboto Mono"/>
                  <a:cs typeface="Roboto Mono"/>
                  <a:sym typeface="Roboto Mono"/>
                </a:rPr>
                <a:t>G U G </a:t>
              </a:r>
              <a:r>
                <a:rPr lang="en" sz="2400">
                  <a:solidFill>
                    <a:srgbClr val="FF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</a:t>
              </a:r>
              <a:r>
                <a:rPr lang="en" sz="2400">
                  <a:latin typeface="Roboto Mono"/>
                  <a:ea typeface="Roboto Mono"/>
                  <a:cs typeface="Roboto Mono"/>
                  <a:sym typeface="Roboto Mono"/>
                </a:rPr>
                <a:t> A A A C C A</a:t>
              </a:r>
              <a:endParaRPr sz="2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400" name="Google Shape;400;p52"/>
          <p:cNvSpPr txBox="1"/>
          <p:nvPr/>
        </p:nvSpPr>
        <p:spPr>
          <a:xfrm>
            <a:off x="344725" y="1281825"/>
            <a:ext cx="22380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Original</a:t>
            </a:r>
            <a:endParaRPr sz="24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1" name="Google Shape;401;p52"/>
          <p:cNvSpPr txBox="1"/>
          <p:nvPr/>
        </p:nvSpPr>
        <p:spPr>
          <a:xfrm>
            <a:off x="4944475" y="1281825"/>
            <a:ext cx="22380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Mutation 1</a:t>
            </a:r>
            <a:endParaRPr sz="24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402" name="Google Shape;402;p52"/>
          <p:cNvGrpSpPr/>
          <p:nvPr/>
        </p:nvGrpSpPr>
        <p:grpSpPr>
          <a:xfrm>
            <a:off x="344725" y="2920350"/>
            <a:ext cx="8145750" cy="373200"/>
            <a:chOff x="344725" y="2920350"/>
            <a:chExt cx="8145750" cy="373200"/>
          </a:xfrm>
        </p:grpSpPr>
        <p:sp>
          <p:nvSpPr>
            <p:cNvPr id="403" name="Google Shape;403;p52"/>
            <p:cNvSpPr txBox="1"/>
            <p:nvPr/>
          </p:nvSpPr>
          <p:spPr>
            <a:xfrm>
              <a:off x="344725" y="2920350"/>
              <a:ext cx="3413100" cy="3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00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Valine-Lysine-Proline</a:t>
              </a:r>
              <a:endParaRPr sz="18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404" name="Google Shape;404;p52"/>
            <p:cNvSpPr txBox="1"/>
            <p:nvPr/>
          </p:nvSpPr>
          <p:spPr>
            <a:xfrm>
              <a:off x="5077375" y="2920350"/>
              <a:ext cx="3413100" cy="3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00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Valine-STOP</a:t>
              </a:r>
              <a:endParaRPr sz="18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406" name="Google Shape;406;p52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type of mutation is this?</a:t>
            </a:r>
            <a:endParaRPr/>
          </a:p>
        </p:txBody>
      </p:sp>
      <p:sp>
        <p:nvSpPr>
          <p:cNvPr id="412" name="Google Shape;412;p53"/>
          <p:cNvSpPr txBox="1"/>
          <p:nvPr/>
        </p:nvSpPr>
        <p:spPr>
          <a:xfrm>
            <a:off x="4920475" y="1891425"/>
            <a:ext cx="30306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C C</a:t>
            </a:r>
            <a:r>
              <a:rPr lang="en"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T T T G </a:t>
            </a:r>
            <a:r>
              <a:rPr lang="en"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G T</a:t>
            </a: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3" name="Google Shape;413;p53"/>
          <p:cNvSpPr txBox="1"/>
          <p:nvPr/>
        </p:nvSpPr>
        <p:spPr>
          <a:xfrm>
            <a:off x="344725" y="1891425"/>
            <a:ext cx="34131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C A C T T T G G T</a:t>
            </a:r>
            <a:endParaRPr sz="2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414" name="Google Shape;414;p53"/>
          <p:cNvGrpSpPr/>
          <p:nvPr/>
        </p:nvGrpSpPr>
        <p:grpSpPr>
          <a:xfrm>
            <a:off x="344725" y="2339925"/>
            <a:ext cx="7606350" cy="448500"/>
            <a:chOff x="344725" y="2339925"/>
            <a:chExt cx="7606350" cy="448500"/>
          </a:xfrm>
        </p:grpSpPr>
        <p:sp>
          <p:nvSpPr>
            <p:cNvPr id="415" name="Google Shape;415;p53"/>
            <p:cNvSpPr txBox="1"/>
            <p:nvPr/>
          </p:nvSpPr>
          <p:spPr>
            <a:xfrm>
              <a:off x="344725" y="2339925"/>
              <a:ext cx="3413100" cy="44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Roboto Mono"/>
                  <a:ea typeface="Roboto Mono"/>
                  <a:cs typeface="Roboto Mono"/>
                  <a:sym typeface="Roboto Mono"/>
                </a:rPr>
                <a:t>G U G A A A C C A</a:t>
              </a:r>
              <a:endParaRPr sz="2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416" name="Google Shape;416;p53"/>
            <p:cNvSpPr txBox="1"/>
            <p:nvPr/>
          </p:nvSpPr>
          <p:spPr>
            <a:xfrm>
              <a:off x="4920475" y="2339925"/>
              <a:ext cx="3030600" cy="44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Roboto Mono"/>
                  <a:ea typeface="Roboto Mono"/>
                  <a:cs typeface="Roboto Mono"/>
                  <a:sym typeface="Roboto Mono"/>
                </a:rPr>
                <a:t>G G A A A C </a:t>
              </a:r>
              <a:r>
                <a:rPr lang="en" sz="2400">
                  <a:solidFill>
                    <a:srgbClr val="FF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 A</a:t>
              </a:r>
              <a:endParaRPr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417" name="Google Shape;417;p53"/>
          <p:cNvSpPr txBox="1"/>
          <p:nvPr/>
        </p:nvSpPr>
        <p:spPr>
          <a:xfrm>
            <a:off x="344725" y="1281825"/>
            <a:ext cx="22380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Original</a:t>
            </a:r>
            <a:endParaRPr sz="24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8" name="Google Shape;418;p53"/>
          <p:cNvSpPr txBox="1"/>
          <p:nvPr/>
        </p:nvSpPr>
        <p:spPr>
          <a:xfrm>
            <a:off x="4944475" y="1281825"/>
            <a:ext cx="22380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Mutation 1</a:t>
            </a:r>
            <a:endParaRPr sz="24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419" name="Google Shape;419;p53"/>
          <p:cNvGrpSpPr/>
          <p:nvPr/>
        </p:nvGrpSpPr>
        <p:grpSpPr>
          <a:xfrm>
            <a:off x="344725" y="2920350"/>
            <a:ext cx="7606350" cy="373200"/>
            <a:chOff x="344725" y="2920350"/>
            <a:chExt cx="7606350" cy="373200"/>
          </a:xfrm>
        </p:grpSpPr>
        <p:sp>
          <p:nvSpPr>
            <p:cNvPr id="420" name="Google Shape;420;p53"/>
            <p:cNvSpPr txBox="1"/>
            <p:nvPr/>
          </p:nvSpPr>
          <p:spPr>
            <a:xfrm>
              <a:off x="344725" y="2920350"/>
              <a:ext cx="3413100" cy="3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00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Valine-Lysine-Proline</a:t>
              </a:r>
              <a:endParaRPr sz="18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421" name="Google Shape;421;p53"/>
            <p:cNvSpPr txBox="1"/>
            <p:nvPr/>
          </p:nvSpPr>
          <p:spPr>
            <a:xfrm>
              <a:off x="4944475" y="2920350"/>
              <a:ext cx="3006600" cy="3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00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Glycine-Threonine</a:t>
              </a:r>
              <a:endParaRPr sz="18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423" name="Google Shape;423;p53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Chromosomal Mutations</a:t>
            </a:r>
            <a:endParaRPr/>
          </a:p>
        </p:txBody>
      </p:sp>
      <p:pic>
        <p:nvPicPr>
          <p:cNvPr id="429" name="Google Shape;429;p54"/>
          <p:cNvPicPr preferRelativeResize="0"/>
          <p:nvPr/>
        </p:nvPicPr>
        <p:blipFill rotWithShape="1">
          <a:blip r:embed="rId3">
            <a:alphaModFix/>
          </a:blip>
          <a:srcRect t="10980" b="12869"/>
          <a:stretch/>
        </p:blipFill>
        <p:spPr>
          <a:xfrm>
            <a:off x="103550" y="1211350"/>
            <a:ext cx="6041983" cy="345074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4"/>
          <p:cNvSpPr txBox="1">
            <a:spLocks noGrp="1"/>
          </p:cNvSpPr>
          <p:nvPr>
            <p:ph type="body" idx="1"/>
          </p:nvPr>
        </p:nvSpPr>
        <p:spPr>
          <a:xfrm>
            <a:off x="6526600" y="1211350"/>
            <a:ext cx="2072400" cy="15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Duplication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Deletion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Translocation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Inversion</a:t>
            </a:r>
            <a:endParaRPr/>
          </a:p>
        </p:txBody>
      </p:sp>
      <p:pic>
        <p:nvPicPr>
          <p:cNvPr id="431" name="Google Shape;43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7933" y="2899750"/>
            <a:ext cx="2693666" cy="1794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Karyotyping</a:t>
            </a:r>
            <a:endParaRPr/>
          </a:p>
        </p:txBody>
      </p:sp>
      <p:sp>
        <p:nvSpPr>
          <p:cNvPr id="449" name="Google Shape;449;p56"/>
          <p:cNvSpPr txBox="1">
            <a:spLocks noGrp="1"/>
          </p:cNvSpPr>
          <p:nvPr>
            <p:ph type="body" idx="1"/>
          </p:nvPr>
        </p:nvSpPr>
        <p:spPr>
          <a:xfrm>
            <a:off x="5601906" y="1595775"/>
            <a:ext cx="34809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When homologous chromosomes fail to separate properly during meiosis we call this process </a:t>
            </a:r>
            <a:r>
              <a:rPr lang="en" b="1">
                <a:solidFill>
                  <a:schemeClr val="dk1"/>
                </a:solidFill>
              </a:rPr>
              <a:t>nondisjunction</a:t>
            </a:r>
            <a:r>
              <a:rPr lang="en"/>
              <a:t>. These types of mutations can be identified by karyotyping. </a:t>
            </a:r>
            <a:endParaRPr/>
          </a:p>
        </p:txBody>
      </p:sp>
      <p:pic>
        <p:nvPicPr>
          <p:cNvPr id="450" name="Google Shape;4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95775"/>
            <a:ext cx="4945858" cy="2472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title"/>
          </p:nvPr>
        </p:nvSpPr>
        <p:spPr>
          <a:xfrm>
            <a:off x="447625" y="576075"/>
            <a:ext cx="16599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TEKS</a:t>
            </a:r>
            <a:endParaRPr sz="4400"/>
          </a:p>
        </p:txBody>
      </p:sp>
      <p:sp>
        <p:nvSpPr>
          <p:cNvPr id="146" name="Google Shape;146;p28"/>
          <p:cNvSpPr txBox="1">
            <a:spLocks noGrp="1"/>
          </p:cNvSpPr>
          <p:nvPr>
            <p:ph type="body" idx="1"/>
          </p:nvPr>
        </p:nvSpPr>
        <p:spPr>
          <a:xfrm>
            <a:off x="185700" y="1595775"/>
            <a:ext cx="3707700" cy="23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</a:rPr>
              <a:t>B.6E  identify and illustrate changes in DNA and evaluate the significance of these changes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150" y="409887"/>
            <a:ext cx="3646325" cy="43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Nondisjunction</a:t>
            </a:r>
            <a:endParaRPr/>
          </a:p>
        </p:txBody>
      </p:sp>
      <p:sp>
        <p:nvSpPr>
          <p:cNvPr id="456" name="Google Shape;456;p57"/>
          <p:cNvSpPr txBox="1">
            <a:spLocks noGrp="1"/>
          </p:cNvSpPr>
          <p:nvPr>
            <p:ph type="body" idx="1"/>
          </p:nvPr>
        </p:nvSpPr>
        <p:spPr>
          <a:xfrm>
            <a:off x="4050253" y="1401850"/>
            <a:ext cx="467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is a normal cell undergoing meiosis I. </a:t>
            </a:r>
            <a:r>
              <a:rPr lang="en">
                <a:solidFill>
                  <a:schemeClr val="accent1"/>
                </a:solidFill>
              </a:rPr>
              <a:t>What might happen in order for nondisjunction to occur?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57" name="Google Shape;457;p57"/>
          <p:cNvPicPr preferRelativeResize="0"/>
          <p:nvPr/>
        </p:nvPicPr>
        <p:blipFill rotWithShape="1">
          <a:blip r:embed="rId3">
            <a:alphaModFix/>
          </a:blip>
          <a:srcRect l="16730" r="13993"/>
          <a:stretch/>
        </p:blipFill>
        <p:spPr>
          <a:xfrm>
            <a:off x="107150" y="1401850"/>
            <a:ext cx="3726650" cy="309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8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Karyotyping</a:t>
            </a:r>
            <a:endParaRPr/>
          </a:p>
        </p:txBody>
      </p:sp>
      <p:sp>
        <p:nvSpPr>
          <p:cNvPr id="463" name="Google Shape;463;p58"/>
          <p:cNvSpPr txBox="1">
            <a:spLocks noGrp="1"/>
          </p:cNvSpPr>
          <p:nvPr>
            <p:ph type="body" idx="1"/>
          </p:nvPr>
        </p:nvSpPr>
        <p:spPr>
          <a:xfrm>
            <a:off x="243176" y="1560050"/>
            <a:ext cx="3614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Trisomy </a:t>
            </a:r>
            <a:r>
              <a:rPr lang="en"/>
              <a:t>18, also known as Edward’s Syndrome, occurs when there is an extra 18 chromosome exists. A Trisomy 18 error occurs in about 1 out of every 2500 pregnancies in the United States and 1 in 6000 live births..</a:t>
            </a:r>
            <a:endParaRPr/>
          </a:p>
        </p:txBody>
      </p:sp>
      <p:pic>
        <p:nvPicPr>
          <p:cNvPr id="464" name="Google Shape;46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8100" y="1211350"/>
            <a:ext cx="5012525" cy="337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9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Karyotyping</a:t>
            </a:r>
            <a:endParaRPr/>
          </a:p>
        </p:txBody>
      </p:sp>
      <p:sp>
        <p:nvSpPr>
          <p:cNvPr id="470" name="Google Shape;470;p59"/>
          <p:cNvSpPr txBox="1">
            <a:spLocks noGrp="1"/>
          </p:cNvSpPr>
          <p:nvPr>
            <p:ph type="body" idx="1"/>
          </p:nvPr>
        </p:nvSpPr>
        <p:spPr>
          <a:xfrm>
            <a:off x="195550" y="1181125"/>
            <a:ext cx="3614400" cy="3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Turner’s syndrome is a loss of the second X chromosome in females. Sometimes, the chromosome may be present, but incomplete. Turner syndrome can cause a variety of medical and developmental problems, including short height, failure of the ovaries to develop and heart defects. Since there is a missing chromosome, we call this </a:t>
            </a:r>
            <a:r>
              <a:rPr lang="en">
                <a:solidFill>
                  <a:schemeClr val="dk1"/>
                </a:solidFill>
              </a:rPr>
              <a:t>monosomy </a:t>
            </a:r>
            <a:r>
              <a:rPr lang="en"/>
              <a:t>X.</a:t>
            </a:r>
            <a:endParaRPr/>
          </a:p>
        </p:txBody>
      </p:sp>
      <p:pic>
        <p:nvPicPr>
          <p:cNvPr id="471" name="Google Shape;47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975" y="1259400"/>
            <a:ext cx="4349778" cy="330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6310325" y="575950"/>
            <a:ext cx="24117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Mutations</a:t>
            </a:r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body" idx="1"/>
          </p:nvPr>
        </p:nvSpPr>
        <p:spPr>
          <a:xfrm>
            <a:off x="4386979" y="1357300"/>
            <a:ext cx="41541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Mutations are alterations to a DNA sequence. If one thinks of the information in DNA as a series of sentences, mutations are errors in spelling the words that make up those sentences.</a:t>
            </a:r>
            <a:endParaRPr/>
          </a:p>
        </p:txBody>
      </p:sp>
      <p:pic>
        <p:nvPicPr>
          <p:cNvPr id="154" name="Google Shape;15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825" y="1357300"/>
            <a:ext cx="3687625" cy="276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categories</a:t>
            </a:r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Gene mutations</a:t>
            </a:r>
            <a:r>
              <a:rPr lang="en"/>
              <a:t> produce changes in a single gene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Chromosomal mutations</a:t>
            </a:r>
            <a:r>
              <a:rPr lang="en"/>
              <a:t> produces changes in the number or structure of chromosomes. They include deletions, duplications, inversions, translocations and non-disjunction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Effects of Mutations</a:t>
            </a:r>
            <a:endParaRPr/>
          </a:p>
        </p:txBody>
      </p:sp>
      <p:sp>
        <p:nvSpPr>
          <p:cNvPr id="166" name="Google Shape;166;p3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Genetic material can be altered by natural events or by artificial means. Errors can be made during </a:t>
            </a:r>
            <a:r>
              <a:rPr lang="en" b="1">
                <a:solidFill>
                  <a:schemeClr val="dk1"/>
                </a:solidFill>
              </a:rPr>
              <a:t>replication</a:t>
            </a:r>
            <a:r>
              <a:rPr lang="en" b="1"/>
              <a:t>.</a:t>
            </a:r>
            <a:r>
              <a:rPr lang="en"/>
              <a:t> </a:t>
            </a:r>
            <a:endParaRPr/>
          </a:p>
        </p:txBody>
      </p:sp>
      <p:pic>
        <p:nvPicPr>
          <p:cNvPr id="167" name="Google Shape;167;p31"/>
          <p:cNvPicPr preferRelativeResize="0"/>
          <p:nvPr/>
        </p:nvPicPr>
        <p:blipFill rotWithShape="1">
          <a:blip r:embed="rId3">
            <a:alphaModFix/>
          </a:blip>
          <a:srcRect l="22756" r="22010" b="24219"/>
          <a:stretch/>
        </p:blipFill>
        <p:spPr>
          <a:xfrm>
            <a:off x="3598450" y="2647275"/>
            <a:ext cx="3697051" cy="19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Mutagens</a:t>
            </a:r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body" idx="1"/>
          </p:nvPr>
        </p:nvSpPr>
        <p:spPr>
          <a:xfrm>
            <a:off x="265825" y="1143075"/>
            <a:ext cx="3505200" cy="3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Environmental conditions may increase the rate of mutation. </a:t>
            </a:r>
            <a:r>
              <a:rPr lang="en" b="1">
                <a:solidFill>
                  <a:schemeClr val="dk1"/>
                </a:solidFill>
              </a:rPr>
              <a:t>Mutagens </a:t>
            </a:r>
            <a:r>
              <a:rPr lang="en"/>
              <a:t>are chemical or physical agents in the environment that cause mutations.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Discuss with your table what could be considered mutagens. Write them down.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174" name="Google Shape;17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4950" y="869788"/>
            <a:ext cx="3403925" cy="340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2">
            <a:hlinkClick r:id="rId4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Mutagens</a:t>
            </a:r>
            <a:endParaRPr/>
          </a:p>
        </p:txBody>
      </p:sp>
      <p:pic>
        <p:nvPicPr>
          <p:cNvPr id="182" name="Google Shape;18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0" y="1483050"/>
            <a:ext cx="89535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Effects of Mutations</a:t>
            </a:r>
            <a:endParaRPr/>
          </a:p>
        </p:txBody>
      </p:sp>
      <p:sp>
        <p:nvSpPr>
          <p:cNvPr id="188" name="Google Shape;188;p34"/>
          <p:cNvSpPr txBox="1">
            <a:spLocks noGrp="1"/>
          </p:cNvSpPr>
          <p:nvPr>
            <p:ph type="body" idx="1"/>
          </p:nvPr>
        </p:nvSpPr>
        <p:spPr>
          <a:xfrm>
            <a:off x="4017450" y="1595775"/>
            <a:ext cx="47142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Mutations can have </a:t>
            </a:r>
            <a:r>
              <a:rPr lang="en" b="1" u="sng"/>
              <a:t>little</a:t>
            </a:r>
            <a:r>
              <a:rPr lang="en" b="1"/>
              <a:t> </a:t>
            </a:r>
            <a:r>
              <a:rPr lang="en"/>
              <a:t>or </a:t>
            </a:r>
            <a:r>
              <a:rPr lang="en" b="1" u="sng"/>
              <a:t>no</a:t>
            </a:r>
            <a:r>
              <a:rPr lang="en" b="1"/>
              <a:t> </a:t>
            </a:r>
            <a:r>
              <a:rPr lang="en"/>
              <a:t>effect</a:t>
            </a:r>
            <a:endParaRPr/>
          </a:p>
        </p:txBody>
      </p:sp>
      <p:pic>
        <p:nvPicPr>
          <p:cNvPr id="189" name="Google Shape;18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400" y="1405124"/>
            <a:ext cx="3839375" cy="322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1671</Words>
  <Application>Microsoft Office PowerPoint</Application>
  <PresentationFormat>On-screen Show (16:9)</PresentationFormat>
  <Paragraphs>292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Helvetica Neue</vt:lpstr>
      <vt:lpstr>PT Sans Narrow</vt:lpstr>
      <vt:lpstr>Roboto Mono</vt:lpstr>
      <vt:lpstr>Open Sans</vt:lpstr>
      <vt:lpstr>Arial</vt:lpstr>
      <vt:lpstr>Merriweather Sans</vt:lpstr>
      <vt:lpstr>Raleway</vt:lpstr>
      <vt:lpstr>Lato</vt:lpstr>
      <vt:lpstr>Calibri</vt:lpstr>
      <vt:lpstr>Swiss</vt:lpstr>
      <vt:lpstr>Tropic</vt:lpstr>
      <vt:lpstr>Genetics</vt:lpstr>
      <vt:lpstr>Chromosomal Mutations</vt:lpstr>
      <vt:lpstr>TEKS</vt:lpstr>
      <vt:lpstr>Mutations</vt:lpstr>
      <vt:lpstr>Two categories</vt:lpstr>
      <vt:lpstr>Effects of Mutations</vt:lpstr>
      <vt:lpstr>Mutagens</vt:lpstr>
      <vt:lpstr>Mutagens</vt:lpstr>
      <vt:lpstr>Effects of Mutations</vt:lpstr>
      <vt:lpstr>Cookie Recipe</vt:lpstr>
      <vt:lpstr>Cookie Recipe Mutation</vt:lpstr>
      <vt:lpstr>Cookie Recipe Mutation</vt:lpstr>
      <vt:lpstr>Effects of Mutations</vt:lpstr>
      <vt:lpstr>Decode the following message. </vt:lpstr>
      <vt:lpstr>Decode the following message. </vt:lpstr>
      <vt:lpstr>Decode the following message. </vt:lpstr>
      <vt:lpstr>Decode the following message. </vt:lpstr>
      <vt:lpstr>Decode the following message. </vt:lpstr>
      <vt:lpstr>Decode the following message. </vt:lpstr>
      <vt:lpstr>Types of mutations</vt:lpstr>
      <vt:lpstr>Substitution (Point mutation)</vt:lpstr>
      <vt:lpstr>Insertion (Frameshift)</vt:lpstr>
      <vt:lpstr>Deletion (Frameshift)</vt:lpstr>
      <vt:lpstr>Inversion</vt:lpstr>
      <vt:lpstr>What type of mutations are these?</vt:lpstr>
      <vt:lpstr>What type of mutation is this?</vt:lpstr>
      <vt:lpstr>What type of mutation is this?</vt:lpstr>
      <vt:lpstr>Chromosomal Mutations</vt:lpstr>
      <vt:lpstr>Karyotyping</vt:lpstr>
      <vt:lpstr>Nondisjunction</vt:lpstr>
      <vt:lpstr>Karyotyping</vt:lpstr>
      <vt:lpstr>Karyotyping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</dc:title>
  <cp:lastModifiedBy>e141642</cp:lastModifiedBy>
  <cp:revision>1</cp:revision>
  <dcterms:modified xsi:type="dcterms:W3CDTF">2019-01-23T03:20:30Z</dcterms:modified>
</cp:coreProperties>
</file>